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sldIdLst>
    <p:sldId id="271" r:id="rId3"/>
    <p:sldId id="272" r:id="rId4"/>
    <p:sldId id="269" r:id="rId5"/>
    <p:sldId id="277" r:id="rId6"/>
    <p:sldId id="293" r:id="rId7"/>
    <p:sldId id="299" r:id="rId8"/>
    <p:sldId id="295" r:id="rId9"/>
    <p:sldId id="296" r:id="rId10"/>
    <p:sldId id="297" r:id="rId11"/>
    <p:sldId id="286" r:id="rId12"/>
    <p:sldId id="285" r:id="rId13"/>
    <p:sldId id="283" r:id="rId14"/>
    <p:sldId id="284" r:id="rId15"/>
    <p:sldId id="282" r:id="rId16"/>
    <p:sldId id="276" r:id="rId17"/>
    <p:sldId id="287" r:id="rId18"/>
    <p:sldId id="288" r:id="rId19"/>
    <p:sldId id="273" r:id="rId20"/>
    <p:sldId id="298" r:id="rId21"/>
    <p:sldId id="311" r:id="rId22"/>
    <p:sldId id="301" r:id="rId23"/>
    <p:sldId id="304" r:id="rId24"/>
    <p:sldId id="302" r:id="rId25"/>
    <p:sldId id="310" r:id="rId26"/>
    <p:sldId id="305" r:id="rId27"/>
    <p:sldId id="306" r:id="rId28"/>
    <p:sldId id="319" r:id="rId29"/>
    <p:sldId id="335" r:id="rId30"/>
    <p:sldId id="308" r:id="rId31"/>
    <p:sldId id="320" r:id="rId32"/>
    <p:sldId id="307" r:id="rId33"/>
    <p:sldId id="309" r:id="rId34"/>
    <p:sldId id="323" r:id="rId35"/>
    <p:sldId id="312" r:id="rId36"/>
    <p:sldId id="315" r:id="rId37"/>
    <p:sldId id="316" r:id="rId38"/>
    <p:sldId id="317" r:id="rId39"/>
    <p:sldId id="328" r:id="rId40"/>
    <p:sldId id="324" r:id="rId41"/>
    <p:sldId id="326" r:id="rId42"/>
    <p:sldId id="327" r:id="rId43"/>
    <p:sldId id="321" r:id="rId44"/>
    <p:sldId id="322" r:id="rId45"/>
    <p:sldId id="318" r:id="rId46"/>
    <p:sldId id="329" r:id="rId47"/>
    <p:sldId id="332" r:id="rId48"/>
    <p:sldId id="330" r:id="rId49"/>
    <p:sldId id="333" r:id="rId50"/>
    <p:sldId id="33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Contents" id="{7AD404BF-2EC7-43AB-BA7F-D5A554858B15}">
          <p14:sldIdLst>
            <p14:sldId id="271"/>
            <p14:sldId id="272"/>
          </p14:sldIdLst>
        </p14:section>
        <p14:section name="Intro" id="{38B9DC05-F478-48AC-9979-65016225F7EB}">
          <p14:sldIdLst>
            <p14:sldId id="269"/>
            <p14:sldId id="277"/>
            <p14:sldId id="293"/>
            <p14:sldId id="299"/>
            <p14:sldId id="295"/>
            <p14:sldId id="296"/>
            <p14:sldId id="297"/>
            <p14:sldId id="286"/>
            <p14:sldId id="285"/>
            <p14:sldId id="283"/>
            <p14:sldId id="284"/>
            <p14:sldId id="282"/>
            <p14:sldId id="276"/>
            <p14:sldId id="287"/>
            <p14:sldId id="288"/>
            <p14:sldId id="273"/>
            <p14:sldId id="298"/>
          </p14:sldIdLst>
        </p14:section>
        <p14:section name="Materials" id="{9FBEC0CD-FBC6-4B81-BF37-43C9A34EEF07}">
          <p14:sldIdLst>
            <p14:sldId id="311"/>
            <p14:sldId id="301"/>
            <p14:sldId id="304"/>
            <p14:sldId id="302"/>
          </p14:sldIdLst>
        </p14:section>
        <p14:section name="ADMR" id="{47D2F8B2-155F-421E-B433-9DE6537CE9C0}">
          <p14:sldIdLst>
            <p14:sldId id="310"/>
            <p14:sldId id="305"/>
            <p14:sldId id="306"/>
            <p14:sldId id="319"/>
            <p14:sldId id="335"/>
            <p14:sldId id="308"/>
            <p14:sldId id="320"/>
            <p14:sldId id="307"/>
            <p14:sldId id="309"/>
          </p14:sldIdLst>
        </p14:section>
        <p14:section name="Experiment" id="{EF1DFED6-94F0-4BD9-9423-64BE3A7F5B76}">
          <p14:sldIdLst>
            <p14:sldId id="323"/>
            <p14:sldId id="312"/>
            <p14:sldId id="315"/>
            <p14:sldId id="316"/>
            <p14:sldId id="317"/>
          </p14:sldIdLst>
        </p14:section>
        <p14:section name="Results" id="{7C2C12E7-A8FD-4334-B9D7-21C84A2C4B14}">
          <p14:sldIdLst>
            <p14:sldId id="328"/>
            <p14:sldId id="324"/>
            <p14:sldId id="326"/>
            <p14:sldId id="327"/>
            <p14:sldId id="321"/>
            <p14:sldId id="322"/>
            <p14:sldId id="318"/>
            <p14:sldId id="329"/>
          </p14:sldIdLst>
        </p14:section>
        <p14:section name="Backup Slides" id="{5BC9CD91-35F5-40EE-A5AA-4CD34BB25A92}">
          <p14:sldIdLst>
            <p14:sldId id="332"/>
            <p14:sldId id="330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FF7"/>
    <a:srgbClr val="B9538D"/>
    <a:srgbClr val="B951FF"/>
    <a:srgbClr val="9900CC"/>
    <a:srgbClr val="0070C0"/>
    <a:srgbClr val="02426A"/>
    <a:srgbClr val="DAE3F3"/>
    <a:srgbClr val="DE143D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5BCB9-02E3-47ED-A4CF-9EF2C0FCD8B7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644F5-1F66-42A6-9818-5F408D90FC2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24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644F5-1F66-42A6-9818-5F408D90FC2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027E1-E05B-1193-E8B0-A25392EBC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771657-9107-4545-AC02-B0BE67A52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7C8EB5-2239-9206-7A28-97A218B9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F839-4C7F-4632-AA39-941DC556E0E6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8B2D3F-79CD-44EA-2E19-40A6C67D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4E45CE-AFAF-1011-C0EC-17DF9CF8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85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C0CF2-3798-8523-0CD8-8CE3A73F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71600E-F2A3-F5F4-53FA-8D6BECBEB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A225C3-AE2F-A6F5-34A3-75A4E410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9DE1-C849-4CCE-A4EA-E9F15EC5FFD5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FE30A8-AF5B-F9E4-2269-8FAF5C0E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04292E-920B-E4DD-DBC8-7FB72AEB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11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2F809F-DA18-B871-0065-A784B3298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1F5FCE-ABF7-3C6A-DB5C-E94838EEE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21D40E-468E-4C49-3C29-49323ED6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6BE08-EA51-4E25-87F6-C55C59CC537B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75688-A5A9-BF50-EA82-70CEBA45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04CA52-665D-041D-C58F-24AB2B31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7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CEE2D-8229-DBE0-E729-2431E7C3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3D4A9A-F060-8992-EA60-E901A05B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1953A6-2295-B23E-E9C9-F131B9B1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E71-1F64-4A8D-BD2A-1266B9800AED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D1B0D4-630E-FC31-3940-A6451B5F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1AD9F8-0845-EDB9-192D-2F7F212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863DC-EBE9-C133-A68F-6ED2CB64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6CFCF7-AAA8-A623-C825-96F2114D7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A44C82-7A01-AF1A-2F71-11F58093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0FED5-D809-43BF-9027-0FFA1D52B58D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F604A8-D4DE-4387-8566-AEF59FCF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E68BC6-9F17-33F1-9556-A78DE148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5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6C95E-8D2E-EE9D-9C26-B91B1C7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DDFE44-38CB-A635-AA7C-34B3ADFF9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98DD28-B501-7D7A-6900-48462C215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C4E35-FE79-55E1-25AA-8E25104D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E728-38B7-415D-BF9E-8F525A255D57}" type="datetime1">
              <a:rPr lang="en-GB" smtClean="0"/>
              <a:t>02/07/2024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60A77A-1C1E-3B46-B4E3-46CE8C39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06478-56A1-24F0-24D6-7DB5BAA1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4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C2716-87F7-E49D-10BE-B0834B5F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B57205-515C-973E-F038-7351C7354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498435-DCC4-F48A-5CEA-236ED5E0E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3839F5-8B7D-5631-3C76-9C9327647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621C82-B6E3-FF54-C6E9-AB398E057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932948-F96F-371D-4412-8C7BC78E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27A01-678A-4552-AF4A-D3FCC9A108DE}" type="datetime1">
              <a:rPr lang="en-GB" smtClean="0"/>
              <a:t>02/07/2024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A969FF-7530-4B82-7A6E-FB441EFE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6EF67D-4109-BC6D-847E-3E2383A1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0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ADCA5-F5D7-9B6C-7330-4FF528D5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4F34A3-6FD9-29C5-CBDC-E4D2AED3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DF1B1-7FFB-4195-A2DF-FB22CB138C1F}" type="datetime1">
              <a:rPr lang="en-GB" smtClean="0"/>
              <a:t>02/07/2024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845E8D-5741-98DB-1E15-2CE144D5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18CCAA-7B93-46AD-6C19-0FAE4062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49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C84E81-BF8F-3F7E-6D48-20C9EAD2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D7B8-055D-4C00-91B3-A82B7E085500}" type="datetime1">
              <a:rPr lang="en-GB" smtClean="0"/>
              <a:t>02/07/2024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5C47B6-3F50-1E0F-6643-411492B9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09E73C-92A6-96A8-9316-FC58B171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5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679C0-3F8C-9824-F7BB-2B106F5DF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CE86B-EE82-76AF-A372-87545927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5CBB67-7569-F035-DDC8-1EC8F6091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3A5D33-0152-B3D8-EF78-F900CE7D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BE77-9696-4274-9378-1DA883C250AF}" type="datetime1">
              <a:rPr lang="en-GB" smtClean="0"/>
              <a:t>02/07/2024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905195-4A29-4343-C4E4-BA961205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D5A87C-41A9-CF40-08C3-377345B5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31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FD0BD-594E-FFDF-B602-AD47484F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91D766-8ACA-CDBD-C7D2-F3452917E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5F9178-206C-6027-CDFA-A390AC1D1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B35CAB-BE86-28AF-9D7C-7C878EBC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05C9-164F-469C-A1E7-B57DDBC371A9}" type="datetime1">
              <a:rPr lang="en-GB" smtClean="0"/>
              <a:t>02/07/2024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848B7E-204F-31AC-FC11-260E8EB4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0F61D4-EAE1-2232-D245-5E62B8B1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99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CA34E9-0B6D-E48E-842F-F7D850DA7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226D74-3B99-145D-3264-CD697DE6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ADD3EB-7661-D862-E345-366F33FD0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FEA97-6013-42DC-B20B-3F72810DD275}" type="datetime1">
              <a:rPr lang="en-GB" smtClean="0"/>
              <a:t>02/07/2024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D92C48-813E-FA99-2D16-BFEA583E5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107F56-F9D0-DEFB-A1FB-D51964AB8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E8A5-BC07-414D-91FC-5F6E0BB1A79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50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F685EA9D-A4C9-ED30-C2E6-1D20909B0AA1}"/>
              </a:ext>
            </a:extLst>
          </p:cNvPr>
          <p:cNvSpPr/>
          <p:nvPr/>
        </p:nvSpPr>
        <p:spPr>
          <a:xfrm>
            <a:off x="-99336" y="4883085"/>
            <a:ext cx="13072151" cy="2083323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8DF262-B888-F397-F0AE-B75CE124912A}"/>
              </a:ext>
            </a:extLst>
          </p:cNvPr>
          <p:cNvSpPr/>
          <p:nvPr/>
        </p:nvSpPr>
        <p:spPr>
          <a:xfrm>
            <a:off x="-99336" y="-111063"/>
            <a:ext cx="12558036" cy="365125"/>
          </a:xfrm>
          <a:prstGeom prst="rect">
            <a:avLst/>
          </a:prstGeom>
          <a:solidFill>
            <a:srgbClr val="0242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2A0F1CD-D5F1-472C-E787-D39480B6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42" y="5092607"/>
            <a:ext cx="3738015" cy="1448481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349AF2F5-6AE3-7987-2CB9-53989C3B4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69" y="530612"/>
            <a:ext cx="1413377" cy="388679"/>
          </a:xfrm>
          <a:prstGeom prst="rect">
            <a:avLst/>
          </a:prstGeom>
        </p:spPr>
      </p:pic>
      <p:pic>
        <p:nvPicPr>
          <p:cNvPr id="11" name="Imagen 10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5C53D820-3485-E1CA-DF4C-84B324359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4" y="5198141"/>
            <a:ext cx="2406450" cy="1199707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67052C0B-ED52-8DA2-2C3E-61C6B6C6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17" y="114235"/>
            <a:ext cx="10837544" cy="22566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 b="1" dirty="0">
                <a:solidFill>
                  <a:srgbClr val="02426A"/>
                </a:solidFill>
                <a:latin typeface="Aptos" panose="020B0004020202020204" pitchFamily="34" charset="0"/>
              </a:rPr>
              <a:t>Extracting the Planckian scattering rate of the Strange Metal PdCrO</a:t>
            </a:r>
            <a:r>
              <a:rPr lang="en-GB" sz="3600" b="1" baseline="-25000" dirty="0">
                <a:solidFill>
                  <a:srgbClr val="02426A"/>
                </a:solidFill>
                <a:latin typeface="Aptos" panose="020B0004020202020204" pitchFamily="34" charset="0"/>
              </a:rPr>
              <a:t>2</a:t>
            </a:r>
            <a:r>
              <a:rPr lang="en-GB" sz="3600" b="1" dirty="0">
                <a:solidFill>
                  <a:srgbClr val="02426A"/>
                </a:solidFill>
                <a:latin typeface="Aptos" panose="020B0004020202020204" pitchFamily="34" charset="0"/>
              </a:rPr>
              <a:t> from Angular-Dependent Magneto-Resistance Measurements</a:t>
            </a:r>
            <a:endParaRPr lang="en-US" sz="3600" b="1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CA474AA-E3EB-9D20-11AB-025F331D59CF}"/>
              </a:ext>
            </a:extLst>
          </p:cNvPr>
          <p:cNvCxnSpPr>
            <a:cxnSpLocks/>
          </p:cNvCxnSpPr>
          <p:nvPr/>
        </p:nvCxnSpPr>
        <p:spPr>
          <a:xfrm>
            <a:off x="191817" y="2516956"/>
            <a:ext cx="2919028" cy="0"/>
          </a:xfrm>
          <a:prstGeom prst="line">
            <a:avLst/>
          </a:prstGeom>
          <a:ln>
            <a:solidFill>
              <a:srgbClr val="0242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B21F3C-E5F8-F663-C205-71D6024F93A6}"/>
              </a:ext>
            </a:extLst>
          </p:cNvPr>
          <p:cNvSpPr txBox="1"/>
          <p:nvPr/>
        </p:nvSpPr>
        <p:spPr>
          <a:xfrm>
            <a:off x="339365" y="2657449"/>
            <a:ext cx="64102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Aptos" panose="020B0004020202020204" pitchFamily="34" charset="0"/>
              </a:rPr>
              <a:t>Juan L. Santana González</a:t>
            </a:r>
          </a:p>
          <a:p>
            <a:endParaRPr lang="es-ES" b="1" dirty="0">
              <a:latin typeface="Aptos" panose="020B0004020202020204" pitchFamily="34" charset="0"/>
            </a:endParaRPr>
          </a:p>
          <a:p>
            <a:r>
              <a:rPr lang="es-ES" sz="1600" dirty="0" err="1">
                <a:latin typeface="Aptos" panose="020B0004020202020204" pitchFamily="34" charset="0"/>
              </a:rPr>
              <a:t>Realized</a:t>
            </a:r>
            <a:r>
              <a:rPr lang="es-ES" sz="1600" dirty="0">
                <a:latin typeface="Aptos" panose="020B0004020202020204" pitchFamily="34" charset="0"/>
              </a:rPr>
              <a:t> in:</a:t>
            </a:r>
          </a:p>
          <a:p>
            <a:r>
              <a:rPr lang="es-ES" b="1" dirty="0" err="1">
                <a:latin typeface="Aptos" panose="020B0004020202020204" pitchFamily="34" charset="0"/>
              </a:rPr>
              <a:t>Laboratoire</a:t>
            </a:r>
            <a:r>
              <a:rPr lang="es-ES" b="1" dirty="0">
                <a:latin typeface="Aptos" panose="020B0004020202020204" pitchFamily="34" charset="0"/>
              </a:rPr>
              <a:t> des Solides </a:t>
            </a:r>
            <a:r>
              <a:rPr lang="es-ES" b="1" dirty="0" err="1">
                <a:latin typeface="Aptos" panose="020B0004020202020204" pitchFamily="34" charset="0"/>
              </a:rPr>
              <a:t>Irradiés</a:t>
            </a:r>
            <a:r>
              <a:rPr lang="es-ES" b="1" dirty="0">
                <a:latin typeface="Aptos" panose="020B0004020202020204" pitchFamily="34" charset="0"/>
              </a:rPr>
              <a:t>, </a:t>
            </a:r>
            <a:r>
              <a:rPr lang="es-ES" b="1" dirty="0" err="1">
                <a:latin typeface="Aptos" panose="020B0004020202020204" pitchFamily="34" charset="0"/>
              </a:rPr>
              <a:t>École</a:t>
            </a:r>
            <a:r>
              <a:rPr lang="es-ES" b="1" dirty="0">
                <a:latin typeface="Aptos" panose="020B0004020202020204" pitchFamily="34" charset="0"/>
              </a:rPr>
              <a:t> </a:t>
            </a:r>
            <a:r>
              <a:rPr lang="es-ES" b="1" dirty="0" err="1">
                <a:latin typeface="Aptos" panose="020B0004020202020204" pitchFamily="34" charset="0"/>
              </a:rPr>
              <a:t>Polytechnique</a:t>
            </a:r>
            <a:endParaRPr lang="es-ES" b="1" dirty="0">
              <a:latin typeface="Aptos" panose="020B0004020202020204" pitchFamily="34" charset="0"/>
            </a:endParaRPr>
          </a:p>
          <a:p>
            <a:endParaRPr lang="es-ES" b="1" dirty="0">
              <a:latin typeface="Aptos" panose="020B0004020202020204" pitchFamily="34" charset="0"/>
            </a:endParaRPr>
          </a:p>
          <a:p>
            <a:r>
              <a:rPr lang="es-ES" sz="1600" dirty="0" err="1">
                <a:latin typeface="Aptos" panose="020B0004020202020204" pitchFamily="34" charset="0"/>
              </a:rPr>
              <a:t>Under</a:t>
            </a:r>
            <a:r>
              <a:rPr lang="es-ES" sz="1600" dirty="0">
                <a:latin typeface="Aptos" panose="020B0004020202020204" pitchFamily="34" charset="0"/>
              </a:rPr>
              <a:t> </a:t>
            </a:r>
            <a:r>
              <a:rPr lang="es-ES" sz="1600" dirty="0" err="1">
                <a:latin typeface="Aptos" panose="020B0004020202020204" pitchFamily="34" charset="0"/>
              </a:rPr>
              <a:t>supervision</a:t>
            </a:r>
            <a:r>
              <a:rPr lang="es-ES" sz="1600" dirty="0">
                <a:latin typeface="Aptos" panose="020B0004020202020204" pitchFamily="34" charset="0"/>
              </a:rPr>
              <a:t> </a:t>
            </a:r>
            <a:r>
              <a:rPr lang="es-ES" sz="1600" dirty="0" err="1">
                <a:latin typeface="Aptos" panose="020B0004020202020204" pitchFamily="34" charset="0"/>
              </a:rPr>
              <a:t>of</a:t>
            </a:r>
            <a:r>
              <a:rPr lang="es-ES" sz="1600" dirty="0">
                <a:latin typeface="Aptos" panose="020B0004020202020204" pitchFamily="34" charset="0"/>
              </a:rPr>
              <a:t>:</a:t>
            </a:r>
          </a:p>
          <a:p>
            <a:r>
              <a:rPr lang="es-ES" b="1" dirty="0">
                <a:latin typeface="Aptos" panose="020B0004020202020204" pitchFamily="34" charset="0"/>
              </a:rPr>
              <a:t>Gaël </a:t>
            </a:r>
            <a:r>
              <a:rPr lang="es-ES" b="1" dirty="0" err="1">
                <a:latin typeface="Aptos" panose="020B0004020202020204" pitchFamily="34" charset="0"/>
              </a:rPr>
              <a:t>Grissonnanche</a:t>
            </a:r>
            <a:endParaRPr lang="es-ES" b="1" dirty="0">
              <a:latin typeface="Aptos" panose="020B00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E362CD3-DC06-8B2D-9903-ED80D9149D72}"/>
              </a:ext>
            </a:extLst>
          </p:cNvPr>
          <p:cNvSpPr txBox="1"/>
          <p:nvPr/>
        </p:nvSpPr>
        <p:spPr>
          <a:xfrm>
            <a:off x="3131468" y="5364610"/>
            <a:ext cx="4864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2426B"/>
                </a:solidFill>
                <a:latin typeface="Aptos" panose="020B0004020202020204" pitchFamily="34" charset="0"/>
              </a:rPr>
              <a:t>M2 </a:t>
            </a:r>
            <a:r>
              <a:rPr lang="es-ES" b="1" dirty="0" err="1">
                <a:solidFill>
                  <a:srgbClr val="02426B"/>
                </a:solidFill>
                <a:latin typeface="Aptos" panose="020B0004020202020204" pitchFamily="34" charset="0"/>
              </a:rPr>
              <a:t>Internship</a:t>
            </a:r>
            <a:r>
              <a:rPr lang="es-ES" b="1" dirty="0">
                <a:solidFill>
                  <a:srgbClr val="02426B"/>
                </a:solidFill>
                <a:latin typeface="Aptos" panose="020B0004020202020204" pitchFamily="34" charset="0"/>
              </a:rPr>
              <a:t> </a:t>
            </a:r>
            <a:r>
              <a:rPr lang="es-ES" b="1" dirty="0" err="1">
                <a:solidFill>
                  <a:srgbClr val="02426B"/>
                </a:solidFill>
                <a:latin typeface="Aptos" panose="020B0004020202020204" pitchFamily="34" charset="0"/>
              </a:rPr>
              <a:t>Soutenance</a:t>
            </a:r>
            <a:endParaRPr lang="es-ES" b="1" dirty="0">
              <a:solidFill>
                <a:srgbClr val="02426B"/>
              </a:solidFill>
              <a:latin typeface="Aptos" panose="020B0004020202020204" pitchFamily="34" charset="0"/>
            </a:endParaRPr>
          </a:p>
          <a:p>
            <a:pPr algn="ctr"/>
            <a:r>
              <a:rPr lang="en-GB" dirty="0">
                <a:solidFill>
                  <a:srgbClr val="02426B"/>
                </a:solidFill>
                <a:latin typeface="Aptos" panose="020B0004020202020204" pitchFamily="34" charset="0"/>
              </a:rPr>
              <a:t>International Centre for Fundamental Physics: Condensed Matter Track</a:t>
            </a:r>
          </a:p>
          <a:p>
            <a:pPr algn="ctr"/>
            <a:r>
              <a:rPr lang="en-GB" b="1" dirty="0">
                <a:solidFill>
                  <a:srgbClr val="02426B"/>
                </a:solidFill>
                <a:latin typeface="Aptos" panose="020B0004020202020204" pitchFamily="34" charset="0"/>
              </a:rPr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738492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 advTm="1876">
        <p159:morph option="byObject"/>
      </p:transition>
    </mc:Choice>
    <mc:Fallback xmlns="">
      <p:transition spd="slow" advTm="187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Where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can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find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them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63058-66C1-AC23-2B38-CEDEBE9877E3}"/>
              </a:ext>
            </a:extLst>
          </p:cNvPr>
          <p:cNvSpPr txBox="1">
            <a:spLocks/>
          </p:cNvSpPr>
          <p:nvPr/>
        </p:nvSpPr>
        <p:spPr>
          <a:xfrm>
            <a:off x="5863269" y="1275826"/>
            <a:ext cx="3377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Aptos" panose="020B0004020202020204" pitchFamily="34" charset="0"/>
              </a:rPr>
              <a:t>Daou</a:t>
            </a:r>
            <a:r>
              <a:rPr lang="en-US" sz="1800" b="1" dirty="0">
                <a:latin typeface="Aptos" panose="020B0004020202020204" pitchFamily="34" charset="0"/>
              </a:rPr>
              <a:t> et al. Nat. Phys. 2009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2229CC5C-88F5-BD81-BEB0-3902337664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20" y="1577910"/>
            <a:ext cx="6558699" cy="4721289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F76FAFA-F3F7-E42E-AF48-D35B96D9B9C9}"/>
              </a:ext>
            </a:extLst>
          </p:cNvPr>
          <p:cNvCxnSpPr>
            <a:cxnSpLocks/>
          </p:cNvCxnSpPr>
          <p:nvPr/>
        </p:nvCxnSpPr>
        <p:spPr>
          <a:xfrm flipH="1">
            <a:off x="3657600" y="3572221"/>
            <a:ext cx="2438400" cy="132905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5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Where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can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find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them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3" name="Imagen 1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F542827-361C-6337-134C-4391AFA3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0" y="1687419"/>
            <a:ext cx="7586980" cy="3957965"/>
          </a:xfrm>
          <a:prstGeom prst="rect">
            <a:avLst/>
          </a:prstGeom>
        </p:spPr>
      </p:pic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8358725-1A26-032B-3595-257AB0CED5E1}"/>
              </a:ext>
            </a:extLst>
          </p:cNvPr>
          <p:cNvSpPr txBox="1">
            <a:spLocks/>
          </p:cNvSpPr>
          <p:nvPr/>
        </p:nvSpPr>
        <p:spPr>
          <a:xfrm>
            <a:off x="4528297" y="1416005"/>
            <a:ext cx="5478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>
                <a:latin typeface="Aptos" panose="020B0004020202020204" pitchFamily="34" charset="0"/>
              </a:rPr>
              <a:t>Doiron-Leyraud</a:t>
            </a:r>
            <a:r>
              <a:rPr lang="fr-FR" sz="2000" b="1" dirty="0">
                <a:latin typeface="Aptos" panose="020B0004020202020204" pitchFamily="34" charset="0"/>
              </a:rPr>
              <a:t> et. al. PRB 80, 214531</a:t>
            </a:r>
          </a:p>
        </p:txBody>
      </p:sp>
    </p:spTree>
    <p:extLst>
      <p:ext uri="{BB962C8B-B14F-4D97-AF65-F5344CB8AC3E}">
        <p14:creationId xmlns:p14="http://schemas.microsoft.com/office/powerpoint/2010/main" val="413627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Where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can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find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them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1865BB2-5AA6-B9F2-1650-3ADB57E1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88" y="1529566"/>
            <a:ext cx="4937192" cy="4615202"/>
          </a:xfrm>
          <a:prstGeom prst="rect">
            <a:avLst/>
          </a:prstGeom>
        </p:spPr>
      </p:pic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A0BF210-E62B-CF89-4D7C-2C001291835C}"/>
              </a:ext>
            </a:extLst>
          </p:cNvPr>
          <p:cNvSpPr txBox="1">
            <a:spLocks/>
          </p:cNvSpPr>
          <p:nvPr/>
        </p:nvSpPr>
        <p:spPr>
          <a:xfrm>
            <a:off x="3697540" y="1164441"/>
            <a:ext cx="5478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>
                <a:latin typeface="Aptos" panose="020B0004020202020204" pitchFamily="34" charset="0"/>
              </a:rPr>
              <a:t>Jaoui</a:t>
            </a:r>
            <a:r>
              <a:rPr lang="fr-FR" sz="2000" b="1" dirty="0">
                <a:latin typeface="Aptos" panose="020B0004020202020204" pitchFamily="34" charset="0"/>
              </a:rPr>
              <a:t> er. al. Nat. Phys. 2022</a:t>
            </a:r>
          </a:p>
        </p:txBody>
      </p:sp>
    </p:spTree>
    <p:extLst>
      <p:ext uri="{BB962C8B-B14F-4D97-AF65-F5344CB8AC3E}">
        <p14:creationId xmlns:p14="http://schemas.microsoft.com/office/powerpoint/2010/main" val="31467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Where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can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find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them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E4D02-15F5-40A3-C640-CC0B288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32" y="1553743"/>
            <a:ext cx="5094535" cy="4814201"/>
          </a:xfrm>
          <a:prstGeom prst="rect">
            <a:avLst/>
          </a:prstGeom>
        </p:spPr>
      </p:pic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E24BF64-9913-7A20-A270-5CFDE08DD5B1}"/>
              </a:ext>
            </a:extLst>
          </p:cNvPr>
          <p:cNvSpPr txBox="1">
            <a:spLocks/>
          </p:cNvSpPr>
          <p:nvPr/>
        </p:nvSpPr>
        <p:spPr>
          <a:xfrm>
            <a:off x="3934932" y="1245781"/>
            <a:ext cx="5478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latin typeface="Aptos" panose="020B0004020202020204" pitchFamily="34" charset="0"/>
              </a:rPr>
              <a:t>Hu et. al. Nature 2017</a:t>
            </a:r>
          </a:p>
        </p:txBody>
      </p:sp>
    </p:spTree>
    <p:extLst>
      <p:ext uri="{BB962C8B-B14F-4D97-AF65-F5344CB8AC3E}">
        <p14:creationId xmlns:p14="http://schemas.microsoft.com/office/powerpoint/2010/main" val="416076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Where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can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find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them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3" name="Imagen 1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F542827-361C-6337-134C-4391AFA35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" y="3963405"/>
            <a:ext cx="4753744" cy="24799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865BB2-5AA6-B9F2-1650-3ADB57E1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248" y="227937"/>
            <a:ext cx="3424392" cy="320106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A75DEC9-B7A6-F33D-2942-F53314200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567" y="3686102"/>
            <a:ext cx="2925754" cy="276476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A3C475-A84C-9013-29F3-7DC253A5322D}"/>
              </a:ext>
            </a:extLst>
          </p:cNvPr>
          <p:cNvSpPr txBox="1"/>
          <p:nvPr/>
        </p:nvSpPr>
        <p:spPr>
          <a:xfrm>
            <a:off x="4899188" y="1942233"/>
            <a:ext cx="342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02426B"/>
                </a:solidFill>
              </a:rPr>
              <a:t>Universal </a:t>
            </a:r>
            <a:r>
              <a:rPr lang="es-ES" sz="2400" b="1" dirty="0" err="1">
                <a:solidFill>
                  <a:srgbClr val="02426B"/>
                </a:solidFill>
              </a:rPr>
              <a:t>behaviour</a:t>
            </a:r>
            <a:r>
              <a:rPr lang="es-ES" sz="2400" b="1" dirty="0">
                <a:solidFill>
                  <a:srgbClr val="02426B"/>
                </a:solidFill>
              </a:rPr>
              <a:t>?</a:t>
            </a:r>
            <a:endParaRPr lang="en-GB" sz="2400" b="1" dirty="0">
              <a:solidFill>
                <a:srgbClr val="02426B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0885BB-9A41-0CBF-BE6D-09DE28078782}"/>
              </a:ext>
            </a:extLst>
          </p:cNvPr>
          <p:cNvSpPr txBox="1"/>
          <p:nvPr/>
        </p:nvSpPr>
        <p:spPr>
          <a:xfrm>
            <a:off x="5063028" y="4570723"/>
            <a:ext cx="342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>
                <a:solidFill>
                  <a:srgbClr val="02426B"/>
                </a:solidFill>
              </a:rPr>
              <a:t>What</a:t>
            </a:r>
            <a:r>
              <a:rPr lang="es-ES" sz="2400" b="1" dirty="0">
                <a:solidFill>
                  <a:srgbClr val="02426B"/>
                </a:solidFill>
              </a:rPr>
              <a:t> do </a:t>
            </a:r>
            <a:r>
              <a:rPr lang="es-ES" sz="2400" b="1" dirty="0" err="1">
                <a:solidFill>
                  <a:srgbClr val="02426B"/>
                </a:solidFill>
              </a:rPr>
              <a:t>they</a:t>
            </a:r>
            <a:r>
              <a:rPr lang="es-ES" sz="2400" b="1" dirty="0">
                <a:solidFill>
                  <a:srgbClr val="02426B"/>
                </a:solidFill>
              </a:rPr>
              <a:t> </a:t>
            </a:r>
            <a:r>
              <a:rPr lang="es-ES" sz="2400" b="1" dirty="0" err="1">
                <a:solidFill>
                  <a:srgbClr val="02426B"/>
                </a:solidFill>
              </a:rPr>
              <a:t>have</a:t>
            </a:r>
            <a:r>
              <a:rPr lang="es-ES" sz="2400" b="1" dirty="0">
                <a:solidFill>
                  <a:srgbClr val="02426B"/>
                </a:solidFill>
              </a:rPr>
              <a:t> in </a:t>
            </a:r>
            <a:r>
              <a:rPr lang="es-ES" sz="2400" b="1" dirty="0" err="1">
                <a:solidFill>
                  <a:srgbClr val="02426B"/>
                </a:solidFill>
              </a:rPr>
              <a:t>common</a:t>
            </a:r>
            <a:r>
              <a:rPr lang="es-ES" sz="2400" b="1" dirty="0">
                <a:solidFill>
                  <a:srgbClr val="02426B"/>
                </a:solidFill>
              </a:rPr>
              <a:t>?</a:t>
            </a:r>
            <a:endParaRPr lang="en-GB" sz="2400" b="1" dirty="0">
              <a:solidFill>
                <a:srgbClr val="02426B"/>
              </a:solidFill>
            </a:endParaRP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3B9C5666-DDFF-B963-C531-C9F37A8CEAF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9818"/>
            <a:ext cx="3630050" cy="26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934720" y="426720"/>
            <a:ext cx="104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latin typeface="Aptos" panose="020B0004020202020204" pitchFamily="34" charset="0"/>
              </a:rPr>
              <a:t>Where</a:t>
            </a:r>
            <a:r>
              <a:rPr lang="es-ES" sz="3600" b="1" dirty="0">
                <a:latin typeface="Aptos" panose="020B0004020202020204" pitchFamily="34" charset="0"/>
              </a:rPr>
              <a:t> can </a:t>
            </a:r>
            <a:r>
              <a:rPr lang="es-ES" sz="3600" b="1" dirty="0" err="1">
                <a:latin typeface="Aptos" panose="020B0004020202020204" pitchFamily="34" charset="0"/>
              </a:rPr>
              <a:t>we</a:t>
            </a:r>
            <a:r>
              <a:rPr lang="es-ES" sz="3600" b="1" dirty="0">
                <a:latin typeface="Aptos" panose="020B0004020202020204" pitchFamily="34" charset="0"/>
              </a:rPr>
              <a:t> </a:t>
            </a:r>
            <a:r>
              <a:rPr lang="es-ES" sz="3600" b="1" dirty="0" err="1">
                <a:latin typeface="Aptos" panose="020B0004020202020204" pitchFamily="34" charset="0"/>
              </a:rPr>
              <a:t>find</a:t>
            </a:r>
            <a:r>
              <a:rPr lang="es-ES" sz="3600" b="1" dirty="0">
                <a:latin typeface="Aptos" panose="020B0004020202020204" pitchFamily="34" charset="0"/>
              </a:rPr>
              <a:t> </a:t>
            </a:r>
            <a:r>
              <a:rPr lang="es-ES" sz="3600" b="1" dirty="0" err="1">
                <a:latin typeface="Aptos" panose="020B0004020202020204" pitchFamily="34" charset="0"/>
              </a:rPr>
              <a:t>them</a:t>
            </a:r>
            <a:r>
              <a:rPr lang="es-ES" sz="3600" b="1" dirty="0">
                <a:latin typeface="Aptos" panose="020B0004020202020204" pitchFamily="34" charset="0"/>
              </a:rPr>
              <a:t>?</a:t>
            </a:r>
            <a:endParaRPr lang="en-GB" sz="3600" b="1" dirty="0">
              <a:latin typeface="Aptos" panose="020B0004020202020204" pitchFamily="34" charset="0"/>
            </a:endParaRPr>
          </a:p>
        </p:txBody>
      </p:sp>
      <p:pic>
        <p:nvPicPr>
          <p:cNvPr id="13" name="Imagen 1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F542827-361C-6337-134C-4391AFA3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7" y="3963405"/>
            <a:ext cx="4753744" cy="24799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865BB2-5AA6-B9F2-1650-3ADB57E1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248" y="227937"/>
            <a:ext cx="3424392" cy="320106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A75DEC9-B7A6-F33D-2942-F5331420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567" y="3686102"/>
            <a:ext cx="2925754" cy="2764760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97E9B9BB-2793-A3D5-6BCB-99D224E9148A}"/>
              </a:ext>
            </a:extLst>
          </p:cNvPr>
          <p:cNvGrpSpPr/>
          <p:nvPr/>
        </p:nvGrpSpPr>
        <p:grpSpPr>
          <a:xfrm>
            <a:off x="4988560" y="2230457"/>
            <a:ext cx="3586480" cy="2512908"/>
            <a:chOff x="4988560" y="2230457"/>
            <a:chExt cx="3586480" cy="2512908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F70E9A2-5039-BC17-4AAC-4882F7F202EB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420CF88-E512-4177-F969-756EAD66E6BD}"/>
                </a:ext>
              </a:extLst>
            </p:cNvPr>
            <p:cNvSpPr txBox="1"/>
            <p:nvPr/>
          </p:nvSpPr>
          <p:spPr>
            <a:xfrm>
              <a:off x="5469228" y="2993604"/>
              <a:ext cx="27664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Unconventional</a:t>
              </a:r>
              <a:r>
                <a:rPr lang="es-ES" sz="24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</a:t>
              </a:r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Superconductivity</a:t>
              </a:r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ADBDE1BD-506D-AE99-D567-5EDD9BD1A792}"/>
              </a:ext>
            </a:extLst>
          </p:cNvPr>
          <p:cNvSpPr/>
          <p:nvPr/>
        </p:nvSpPr>
        <p:spPr>
          <a:xfrm>
            <a:off x="4622800" y="1719348"/>
            <a:ext cx="1686560" cy="769852"/>
          </a:xfrm>
          <a:custGeom>
            <a:avLst/>
            <a:gdLst>
              <a:gd name="connsiteX0" fmla="*/ 0 w 1686560"/>
              <a:gd name="connsiteY0" fmla="*/ 28172 h 769852"/>
              <a:gd name="connsiteX1" fmla="*/ 1158240 w 1686560"/>
              <a:gd name="connsiteY1" fmla="*/ 89132 h 769852"/>
              <a:gd name="connsiteX2" fmla="*/ 1686560 w 1686560"/>
              <a:gd name="connsiteY2" fmla="*/ 769852 h 769852"/>
              <a:gd name="connsiteX3" fmla="*/ 1686560 w 1686560"/>
              <a:gd name="connsiteY3" fmla="*/ 769852 h 76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6560" h="769852">
                <a:moveTo>
                  <a:pt x="0" y="28172"/>
                </a:moveTo>
                <a:cubicBezTo>
                  <a:pt x="438573" y="-3155"/>
                  <a:pt x="877147" y="-34481"/>
                  <a:pt x="1158240" y="89132"/>
                </a:cubicBezTo>
                <a:cubicBezTo>
                  <a:pt x="1439333" y="212745"/>
                  <a:pt x="1686560" y="769852"/>
                  <a:pt x="1686560" y="769852"/>
                </a:cubicBezTo>
                <a:lnTo>
                  <a:pt x="1686560" y="769852"/>
                </a:lnTo>
              </a:path>
            </a:pathLst>
          </a:custGeom>
          <a:noFill/>
          <a:ln w="34925"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D0A8EA19-720C-A01B-23F9-35A5638230BA}"/>
              </a:ext>
            </a:extLst>
          </p:cNvPr>
          <p:cNvSpPr/>
          <p:nvPr/>
        </p:nvSpPr>
        <p:spPr>
          <a:xfrm>
            <a:off x="7203440" y="1625600"/>
            <a:ext cx="1066800" cy="1003238"/>
          </a:xfrm>
          <a:custGeom>
            <a:avLst/>
            <a:gdLst>
              <a:gd name="connsiteX0" fmla="*/ 1148080 w 1148080"/>
              <a:gd name="connsiteY0" fmla="*/ 0 h 1016000"/>
              <a:gd name="connsiteX1" fmla="*/ 294640 w 1148080"/>
              <a:gd name="connsiteY1" fmla="*/ 314960 h 1016000"/>
              <a:gd name="connsiteX2" fmla="*/ 0 w 1148080"/>
              <a:gd name="connsiteY2" fmla="*/ 1016000 h 1016000"/>
              <a:gd name="connsiteX3" fmla="*/ 0 w 114808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080" h="1016000">
                <a:moveTo>
                  <a:pt x="1148080" y="0"/>
                </a:moveTo>
                <a:cubicBezTo>
                  <a:pt x="817033" y="72813"/>
                  <a:pt x="485987" y="145627"/>
                  <a:pt x="294640" y="314960"/>
                </a:cubicBezTo>
                <a:cubicBezTo>
                  <a:pt x="103293" y="484293"/>
                  <a:pt x="0" y="1016000"/>
                  <a:pt x="0" y="1016000"/>
                </a:cubicBezTo>
                <a:lnTo>
                  <a:pt x="0" y="1016000"/>
                </a:lnTo>
              </a:path>
            </a:pathLst>
          </a:custGeom>
          <a:noFill/>
          <a:ln w="34925"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190D7959-DCB3-4426-8636-FB666945A425}"/>
              </a:ext>
            </a:extLst>
          </p:cNvPr>
          <p:cNvSpPr/>
          <p:nvPr/>
        </p:nvSpPr>
        <p:spPr>
          <a:xfrm>
            <a:off x="4968240" y="4399280"/>
            <a:ext cx="1280160" cy="772160"/>
          </a:xfrm>
          <a:custGeom>
            <a:avLst/>
            <a:gdLst>
              <a:gd name="connsiteX0" fmla="*/ 0 w 1280160"/>
              <a:gd name="connsiteY0" fmla="*/ 772160 h 772160"/>
              <a:gd name="connsiteX1" fmla="*/ 853440 w 1280160"/>
              <a:gd name="connsiteY1" fmla="*/ 609600 h 772160"/>
              <a:gd name="connsiteX2" fmla="*/ 1280160 w 1280160"/>
              <a:gd name="connsiteY2" fmla="*/ 0 h 772160"/>
              <a:gd name="connsiteX3" fmla="*/ 1280160 w 1280160"/>
              <a:gd name="connsiteY3" fmla="*/ 0 h 77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160" h="772160">
                <a:moveTo>
                  <a:pt x="0" y="772160"/>
                </a:moveTo>
                <a:cubicBezTo>
                  <a:pt x="320040" y="755226"/>
                  <a:pt x="640080" y="738293"/>
                  <a:pt x="853440" y="609600"/>
                </a:cubicBezTo>
                <a:cubicBezTo>
                  <a:pt x="1066800" y="480907"/>
                  <a:pt x="1280160" y="0"/>
                  <a:pt x="1280160" y="0"/>
                </a:cubicBezTo>
                <a:lnTo>
                  <a:pt x="1280160" y="0"/>
                </a:lnTo>
              </a:path>
            </a:pathLst>
          </a:custGeom>
          <a:noFill/>
          <a:ln w="34925"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16E17AC1-7C84-DAF0-57E3-D702F3E2823C}"/>
              </a:ext>
            </a:extLst>
          </p:cNvPr>
          <p:cNvSpPr/>
          <p:nvPr/>
        </p:nvSpPr>
        <p:spPr>
          <a:xfrm>
            <a:off x="7213600" y="4339106"/>
            <a:ext cx="1381760" cy="802640"/>
          </a:xfrm>
          <a:custGeom>
            <a:avLst/>
            <a:gdLst>
              <a:gd name="connsiteX0" fmla="*/ 1381760 w 1381760"/>
              <a:gd name="connsiteY0" fmla="*/ 802640 h 802640"/>
              <a:gd name="connsiteX1" fmla="*/ 264160 w 1381760"/>
              <a:gd name="connsiteY1" fmla="*/ 589280 h 802640"/>
              <a:gd name="connsiteX2" fmla="*/ 0 w 1381760"/>
              <a:gd name="connsiteY2" fmla="*/ 0 h 802640"/>
              <a:gd name="connsiteX3" fmla="*/ 0 w 1381760"/>
              <a:gd name="connsiteY3" fmla="*/ 0 h 8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760" h="802640">
                <a:moveTo>
                  <a:pt x="1381760" y="802640"/>
                </a:moveTo>
                <a:cubicBezTo>
                  <a:pt x="938106" y="762846"/>
                  <a:pt x="494453" y="723053"/>
                  <a:pt x="264160" y="589280"/>
                </a:cubicBezTo>
                <a:cubicBezTo>
                  <a:pt x="33867" y="455507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4925"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517622F0-C88E-1D5C-CB15-DB96EA8CBE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9818"/>
            <a:ext cx="3630050" cy="26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4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10B6D14-027F-FDCC-2824-7348EBDC5C89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364A612-34C0-AC40-4B09-A8AA85BF1A56}"/>
              </a:ext>
            </a:extLst>
          </p:cNvPr>
          <p:cNvGrpSpPr/>
          <p:nvPr/>
        </p:nvGrpSpPr>
        <p:grpSpPr>
          <a:xfrm>
            <a:off x="7254240" y="397012"/>
            <a:ext cx="4099560" cy="3077708"/>
            <a:chOff x="4988560" y="2230457"/>
            <a:chExt cx="3586480" cy="251290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0826259-D767-F1BE-0B3C-41398B513256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3378E2D-2277-41B4-4A76-BBD4263E18B8}"/>
                </a:ext>
              </a:extLst>
            </p:cNvPr>
            <p:cNvSpPr txBox="1"/>
            <p:nvPr/>
          </p:nvSpPr>
          <p:spPr>
            <a:xfrm>
              <a:off x="5344459" y="3041665"/>
              <a:ext cx="2874683" cy="123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Unconventional</a:t>
              </a:r>
              <a:r>
                <a:rPr lang="es-ES" sz="28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</a:t>
              </a:r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Superconductivity</a:t>
              </a:r>
              <a:endParaRPr lang="en-GB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2E88A259-2275-85E6-A683-EB2B8F688E4F}"/>
              </a:ext>
            </a:extLst>
          </p:cNvPr>
          <p:cNvGrpSpPr/>
          <p:nvPr/>
        </p:nvGrpSpPr>
        <p:grpSpPr>
          <a:xfrm>
            <a:off x="840739" y="397012"/>
            <a:ext cx="4099560" cy="3077708"/>
            <a:chOff x="4988560" y="2230457"/>
            <a:chExt cx="3586480" cy="2512908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56CC29-6F15-43BA-A558-53F542DF08D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D12A3A-FB20-F2A6-A7CD-129448092F00}"/>
                </a:ext>
              </a:extLst>
            </p:cNvPr>
            <p:cNvSpPr txBox="1"/>
            <p:nvPr/>
          </p:nvSpPr>
          <p:spPr>
            <a:xfrm>
              <a:off x="5260857" y="3217572"/>
              <a:ext cx="3041885" cy="123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Strange</a:t>
              </a:r>
              <a:r>
                <a:rPr lang="es-ES" sz="28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Metal </a:t>
              </a:r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Physics</a:t>
              </a:r>
              <a:endParaRPr lang="en-GB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58B596D1-6F96-D811-8AD8-DE3F7993A9B1}"/>
              </a:ext>
            </a:extLst>
          </p:cNvPr>
          <p:cNvSpPr/>
          <p:nvPr/>
        </p:nvSpPr>
        <p:spPr>
          <a:xfrm>
            <a:off x="4805681" y="1562195"/>
            <a:ext cx="2527302" cy="747342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05097DE5-7A1D-E3E3-9201-3271CAA4F6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16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487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10B6D14-027F-FDCC-2824-7348EBDC5C89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364A612-34C0-AC40-4B09-A8AA85BF1A56}"/>
              </a:ext>
            </a:extLst>
          </p:cNvPr>
          <p:cNvGrpSpPr/>
          <p:nvPr/>
        </p:nvGrpSpPr>
        <p:grpSpPr>
          <a:xfrm>
            <a:off x="7254240" y="397012"/>
            <a:ext cx="4099560" cy="3077708"/>
            <a:chOff x="4988560" y="2230457"/>
            <a:chExt cx="3586480" cy="251290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0826259-D767-F1BE-0B3C-41398B513256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3378E2D-2277-41B4-4A76-BBD4263E18B8}"/>
                </a:ext>
              </a:extLst>
            </p:cNvPr>
            <p:cNvSpPr txBox="1"/>
            <p:nvPr/>
          </p:nvSpPr>
          <p:spPr>
            <a:xfrm>
              <a:off x="5344459" y="3041665"/>
              <a:ext cx="2874683" cy="123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Unconventional</a:t>
              </a:r>
              <a:r>
                <a:rPr lang="es-ES" sz="28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</a:t>
              </a:r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Superconductivity</a:t>
              </a:r>
              <a:endParaRPr lang="en-GB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2E88A259-2275-85E6-A683-EB2B8F688E4F}"/>
              </a:ext>
            </a:extLst>
          </p:cNvPr>
          <p:cNvGrpSpPr/>
          <p:nvPr/>
        </p:nvGrpSpPr>
        <p:grpSpPr>
          <a:xfrm>
            <a:off x="840739" y="397012"/>
            <a:ext cx="4099560" cy="3077708"/>
            <a:chOff x="4988560" y="2230457"/>
            <a:chExt cx="3586480" cy="2512908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56CC29-6F15-43BA-A558-53F542DF08D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D12A3A-FB20-F2A6-A7CD-129448092F00}"/>
                </a:ext>
              </a:extLst>
            </p:cNvPr>
            <p:cNvSpPr txBox="1"/>
            <p:nvPr/>
          </p:nvSpPr>
          <p:spPr>
            <a:xfrm>
              <a:off x="5260857" y="3217572"/>
              <a:ext cx="3041885" cy="123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Strange</a:t>
              </a:r>
              <a:r>
                <a:rPr lang="es-ES" sz="28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Metal </a:t>
              </a:r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Physics</a:t>
              </a:r>
              <a:endParaRPr lang="en-GB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58B596D1-6F96-D811-8AD8-DE3F7993A9B1}"/>
              </a:ext>
            </a:extLst>
          </p:cNvPr>
          <p:cNvSpPr/>
          <p:nvPr/>
        </p:nvSpPr>
        <p:spPr>
          <a:xfrm>
            <a:off x="4805681" y="1562195"/>
            <a:ext cx="2527302" cy="747342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290FD81-9883-8287-DC2D-8D536500915E}"/>
              </a:ext>
            </a:extLst>
          </p:cNvPr>
          <p:cNvGrpSpPr/>
          <p:nvPr/>
        </p:nvGrpSpPr>
        <p:grpSpPr>
          <a:xfrm>
            <a:off x="4047490" y="3278642"/>
            <a:ext cx="4099560" cy="3077708"/>
            <a:chOff x="4988560" y="2230457"/>
            <a:chExt cx="3586480" cy="2512908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436ABDD-A1C9-D240-20CD-E4524F22B4F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9446C9A-0093-CAEA-64C6-2ED964E555BC}"/>
                </a:ext>
              </a:extLst>
            </p:cNvPr>
            <p:cNvSpPr txBox="1"/>
            <p:nvPr/>
          </p:nvSpPr>
          <p:spPr>
            <a:xfrm>
              <a:off x="5274836" y="3298549"/>
              <a:ext cx="3011705" cy="42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Antiferromagnetism</a:t>
              </a:r>
              <a:endParaRPr lang="es-ES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7" name="Flecha: a la izquierda y derecha 16">
            <a:extLst>
              <a:ext uri="{FF2B5EF4-FFF2-40B4-BE49-F238E27FC236}">
                <a16:creationId xmlns:a16="http://schemas.microsoft.com/office/drawing/2014/main" id="{8BA54816-1E9F-9312-72BE-3FA0A47DAD7E}"/>
              </a:ext>
            </a:extLst>
          </p:cNvPr>
          <p:cNvSpPr/>
          <p:nvPr/>
        </p:nvSpPr>
        <p:spPr>
          <a:xfrm rot="18422609">
            <a:off x="7263293" y="3182987"/>
            <a:ext cx="1646941" cy="747342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05097DE5-7A1D-E3E3-9201-3271CAA4F6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17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328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10B6D14-027F-FDCC-2824-7348EBDC5C89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364A612-34C0-AC40-4B09-A8AA85BF1A56}"/>
              </a:ext>
            </a:extLst>
          </p:cNvPr>
          <p:cNvGrpSpPr/>
          <p:nvPr/>
        </p:nvGrpSpPr>
        <p:grpSpPr>
          <a:xfrm>
            <a:off x="7699810" y="731520"/>
            <a:ext cx="3653990" cy="2743200"/>
            <a:chOff x="4988560" y="2230457"/>
            <a:chExt cx="3586480" cy="251290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0826259-D767-F1BE-0B3C-41398B513256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3378E2D-2277-41B4-4A76-BBD4263E18B8}"/>
                </a:ext>
              </a:extLst>
            </p:cNvPr>
            <p:cNvSpPr txBox="1"/>
            <p:nvPr/>
          </p:nvSpPr>
          <p:spPr>
            <a:xfrm>
              <a:off x="5344459" y="3041665"/>
              <a:ext cx="2874683" cy="12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Unconventional</a:t>
              </a:r>
              <a:r>
                <a:rPr lang="es-ES" sz="24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</a:t>
              </a:r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Superconductivity</a:t>
              </a:r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2E88A259-2275-85E6-A683-EB2B8F688E4F}"/>
              </a:ext>
            </a:extLst>
          </p:cNvPr>
          <p:cNvGrpSpPr/>
          <p:nvPr/>
        </p:nvGrpSpPr>
        <p:grpSpPr>
          <a:xfrm>
            <a:off x="1286309" y="731520"/>
            <a:ext cx="3653990" cy="2743200"/>
            <a:chOff x="4988560" y="2230457"/>
            <a:chExt cx="3586480" cy="2512908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56CC29-6F15-43BA-A558-53F542DF08D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6D12A3A-FB20-F2A6-A7CD-129448092F00}"/>
                </a:ext>
              </a:extLst>
            </p:cNvPr>
            <p:cNvSpPr txBox="1"/>
            <p:nvPr/>
          </p:nvSpPr>
          <p:spPr>
            <a:xfrm>
              <a:off x="5253680" y="3065804"/>
              <a:ext cx="3041885" cy="126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Strange</a:t>
              </a:r>
              <a:r>
                <a:rPr lang="es-ES" sz="2400" b="1" dirty="0">
                  <a:solidFill>
                    <a:srgbClr val="02426B"/>
                  </a:solidFill>
                  <a:latin typeface="Aptos" panose="020B0004020202020204" pitchFamily="34" charset="0"/>
                </a:rPr>
                <a:t> Metal </a:t>
              </a:r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Physics</a:t>
              </a:r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  <a:p>
              <a:pPr algn="ctr"/>
              <a:endParaRPr lang="en-GB" sz="3600" dirty="0"/>
            </a:p>
          </p:txBody>
        </p:sp>
      </p:grp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58B596D1-6F96-D811-8AD8-DE3F7993A9B1}"/>
              </a:ext>
            </a:extLst>
          </p:cNvPr>
          <p:cNvSpPr/>
          <p:nvPr/>
        </p:nvSpPr>
        <p:spPr>
          <a:xfrm>
            <a:off x="4784725" y="1858831"/>
            <a:ext cx="3099143" cy="666115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290FD81-9883-8287-DC2D-8D536500915E}"/>
              </a:ext>
            </a:extLst>
          </p:cNvPr>
          <p:cNvGrpSpPr/>
          <p:nvPr/>
        </p:nvGrpSpPr>
        <p:grpSpPr>
          <a:xfrm>
            <a:off x="4493060" y="3613150"/>
            <a:ext cx="3653990" cy="2743200"/>
            <a:chOff x="4988560" y="2230457"/>
            <a:chExt cx="3586480" cy="2512908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436ABDD-A1C9-D240-20CD-E4524F22B4F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9446C9A-0093-CAEA-64C6-2ED964E555BC}"/>
                </a:ext>
              </a:extLst>
            </p:cNvPr>
            <p:cNvSpPr txBox="1"/>
            <p:nvPr/>
          </p:nvSpPr>
          <p:spPr>
            <a:xfrm>
              <a:off x="5274836" y="3298549"/>
              <a:ext cx="3011705" cy="42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Antiferromagnetism</a:t>
              </a:r>
              <a:endParaRPr lang="es-ES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7" name="Flecha: a la izquierda y derecha 16">
            <a:extLst>
              <a:ext uri="{FF2B5EF4-FFF2-40B4-BE49-F238E27FC236}">
                <a16:creationId xmlns:a16="http://schemas.microsoft.com/office/drawing/2014/main" id="{8BA54816-1E9F-9312-72BE-3FA0A47DAD7E}"/>
              </a:ext>
            </a:extLst>
          </p:cNvPr>
          <p:cNvSpPr/>
          <p:nvPr/>
        </p:nvSpPr>
        <p:spPr>
          <a:xfrm rot="18422609">
            <a:off x="7313164" y="3342013"/>
            <a:ext cx="1470221" cy="666115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EDC6D0F8-C1FC-DC03-9D08-12205EB55FF0}"/>
              </a:ext>
            </a:extLst>
          </p:cNvPr>
          <p:cNvSpPr/>
          <p:nvPr/>
        </p:nvSpPr>
        <p:spPr>
          <a:xfrm rot="3119054">
            <a:off x="3555566" y="3285904"/>
            <a:ext cx="1689859" cy="666115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dirty="0">
                <a:solidFill>
                  <a:srgbClr val="02426B"/>
                </a:solidFill>
              </a:rPr>
              <a:t>?</a:t>
            </a:r>
            <a:endParaRPr lang="en-GB" b="1" dirty="0">
              <a:solidFill>
                <a:srgbClr val="02426B"/>
              </a:solidFill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05097DE5-7A1D-E3E3-9201-3271CAA4F6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18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D1138FF-BFCD-C26F-351C-6A29CBD7B691}"/>
              </a:ext>
            </a:extLst>
          </p:cNvPr>
          <p:cNvSpPr txBox="1"/>
          <p:nvPr/>
        </p:nvSpPr>
        <p:spPr>
          <a:xfrm>
            <a:off x="1260674" y="178785"/>
            <a:ext cx="9916160" cy="461665"/>
          </a:xfrm>
          <a:prstGeom prst="rect">
            <a:avLst/>
          </a:prstGeom>
          <a:solidFill>
            <a:srgbClr val="02426B"/>
          </a:solidFill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DAE3F3"/>
                </a:solidFill>
                <a:latin typeface="Aptos" panose="020B0004020202020204" pitchFamily="34" charset="0"/>
              </a:rPr>
              <a:t>Connection</a:t>
            </a:r>
            <a:r>
              <a:rPr lang="es-ES" sz="2400" b="1" dirty="0">
                <a:solidFill>
                  <a:srgbClr val="DAE3F3"/>
                </a:solidFill>
                <a:latin typeface="Aptos" panose="020B0004020202020204" pitchFamily="34" charset="0"/>
              </a:rPr>
              <a:t> </a:t>
            </a:r>
            <a:r>
              <a:rPr lang="es-ES" sz="2400" b="1" dirty="0" err="1">
                <a:solidFill>
                  <a:srgbClr val="DAE3F3"/>
                </a:solidFill>
                <a:latin typeface="Aptos" panose="020B0004020202020204" pitchFamily="34" charset="0"/>
              </a:rPr>
              <a:t>between</a:t>
            </a:r>
            <a:r>
              <a:rPr lang="es-ES" sz="2400" b="1" dirty="0">
                <a:solidFill>
                  <a:srgbClr val="DAE3F3"/>
                </a:solidFill>
                <a:latin typeface="Aptos" panose="020B0004020202020204" pitchFamily="34" charset="0"/>
              </a:rPr>
              <a:t> </a:t>
            </a:r>
            <a:r>
              <a:rPr lang="es-ES" sz="2400" b="1" dirty="0" err="1">
                <a:solidFill>
                  <a:srgbClr val="DAE3F3"/>
                </a:solidFill>
                <a:latin typeface="Aptos" panose="020B0004020202020204" pitchFamily="34" charset="0"/>
              </a:rPr>
              <a:t>Strange</a:t>
            </a:r>
            <a:r>
              <a:rPr lang="es-ES" sz="2400" b="1" dirty="0">
                <a:solidFill>
                  <a:srgbClr val="DAE3F3"/>
                </a:solidFill>
                <a:latin typeface="Aptos" panose="020B0004020202020204" pitchFamily="34" charset="0"/>
              </a:rPr>
              <a:t> Metal </a:t>
            </a:r>
            <a:r>
              <a:rPr lang="es-ES" sz="2400" b="1" dirty="0" err="1">
                <a:solidFill>
                  <a:srgbClr val="DAE3F3"/>
                </a:solidFill>
                <a:latin typeface="Aptos" panose="020B0004020202020204" pitchFamily="34" charset="0"/>
              </a:rPr>
              <a:t>physics</a:t>
            </a:r>
            <a:r>
              <a:rPr lang="es-ES" sz="2400" b="1" dirty="0">
                <a:solidFill>
                  <a:srgbClr val="DAE3F3"/>
                </a:solidFill>
                <a:latin typeface="Aptos" panose="020B0004020202020204" pitchFamily="34" charset="0"/>
              </a:rPr>
              <a:t> and </a:t>
            </a:r>
            <a:r>
              <a:rPr lang="es-ES" sz="2400" b="1" dirty="0" err="1">
                <a:solidFill>
                  <a:srgbClr val="DAE3F3"/>
                </a:solidFill>
                <a:latin typeface="Aptos" panose="020B0004020202020204" pitchFamily="34" charset="0"/>
              </a:rPr>
              <a:t>Antiferromagnetism</a:t>
            </a:r>
            <a:r>
              <a:rPr lang="es-ES" sz="2400" b="1" dirty="0">
                <a:solidFill>
                  <a:srgbClr val="DAE3F3"/>
                </a:solidFill>
                <a:latin typeface="Aptos" panose="020B0004020202020204" pitchFamily="34" charset="0"/>
              </a:rPr>
              <a:t>?</a:t>
            </a:r>
            <a:endParaRPr lang="en-GB" sz="2400" b="1" dirty="0">
              <a:solidFill>
                <a:srgbClr val="DAE3F3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8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10B6D14-027F-FDCC-2824-7348EBDC5C89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290FD81-9883-8287-DC2D-8D536500915E}"/>
              </a:ext>
            </a:extLst>
          </p:cNvPr>
          <p:cNvGrpSpPr/>
          <p:nvPr/>
        </p:nvGrpSpPr>
        <p:grpSpPr>
          <a:xfrm>
            <a:off x="307340" y="2902097"/>
            <a:ext cx="3653990" cy="2743200"/>
            <a:chOff x="4988560" y="2230457"/>
            <a:chExt cx="3586480" cy="2512908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436ABDD-A1C9-D240-20CD-E4524F22B4FC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9446C9A-0093-CAEA-64C6-2ED964E555BC}"/>
                </a:ext>
              </a:extLst>
            </p:cNvPr>
            <p:cNvSpPr txBox="1"/>
            <p:nvPr/>
          </p:nvSpPr>
          <p:spPr>
            <a:xfrm>
              <a:off x="5274836" y="3298549"/>
              <a:ext cx="3011705" cy="42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err="1">
                  <a:solidFill>
                    <a:srgbClr val="02426B"/>
                  </a:solidFill>
                  <a:latin typeface="Aptos" panose="020B0004020202020204" pitchFamily="34" charset="0"/>
                </a:rPr>
                <a:t>Antiferromagnetism</a:t>
              </a:r>
              <a:endParaRPr lang="es-ES" sz="28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EDC6D0F8-C1FC-DC03-9D08-12205EB55FF0}"/>
              </a:ext>
            </a:extLst>
          </p:cNvPr>
          <p:cNvSpPr/>
          <p:nvPr/>
        </p:nvSpPr>
        <p:spPr>
          <a:xfrm>
            <a:off x="3940822" y="4006518"/>
            <a:ext cx="4806921" cy="666115"/>
          </a:xfrm>
          <a:prstGeom prst="leftRightArrow">
            <a:avLst/>
          </a:prstGeom>
          <a:solidFill>
            <a:srgbClr val="DAE3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b="1" dirty="0">
                <a:solidFill>
                  <a:srgbClr val="02426B"/>
                </a:solidFill>
              </a:rPr>
              <a:t>????</a:t>
            </a:r>
            <a:endParaRPr lang="en-GB" b="1" dirty="0">
              <a:solidFill>
                <a:srgbClr val="02426B"/>
              </a:solidFill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05097DE5-7A1D-E3E3-9201-3271CAA4F6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19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D1138FF-BFCD-C26F-351C-6A29CBD7B691}"/>
              </a:ext>
            </a:extLst>
          </p:cNvPr>
          <p:cNvSpPr txBox="1"/>
          <p:nvPr/>
        </p:nvSpPr>
        <p:spPr>
          <a:xfrm>
            <a:off x="1137920" y="1137208"/>
            <a:ext cx="9916160" cy="1077218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Are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antiferromagnetic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fluctuations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giving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rise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to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the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Planckian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scattering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rate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?</a:t>
            </a:r>
            <a:endParaRPr lang="en-GB" sz="3200" b="1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849B5F8-5C6E-D934-2C2C-59D9981F2E0C}"/>
              </a:ext>
            </a:extLst>
          </p:cNvPr>
          <p:cNvGrpSpPr/>
          <p:nvPr/>
        </p:nvGrpSpPr>
        <p:grpSpPr>
          <a:xfrm>
            <a:off x="8759474" y="3086178"/>
            <a:ext cx="2930727" cy="2524946"/>
            <a:chOff x="4988560" y="2230457"/>
            <a:chExt cx="3586480" cy="2512908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EFF62B0-DD12-41F8-3B96-1479AB20DDB8}"/>
                </a:ext>
              </a:extLst>
            </p:cNvPr>
            <p:cNvSpPr/>
            <p:nvPr/>
          </p:nvSpPr>
          <p:spPr>
            <a:xfrm>
              <a:off x="4988560" y="2230457"/>
              <a:ext cx="3586480" cy="2512908"/>
            </a:xfrm>
            <a:prstGeom prst="ellipse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solidFill>
                  <a:srgbClr val="02426B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C49AD88C-95AE-8E29-1705-77C98374211B}"/>
                </a:ext>
              </a:extLst>
            </p:cNvPr>
            <p:cNvSpPr txBox="1"/>
            <p:nvPr/>
          </p:nvSpPr>
          <p:spPr>
            <a:xfrm>
              <a:off x="5253680" y="3065804"/>
              <a:ext cx="3041885" cy="64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3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BFD5314-E028-66C7-B76D-BB11F27FB027}"/>
                  </a:ext>
                </a:extLst>
              </p:cNvPr>
              <p:cNvSpPr txBox="1"/>
              <p:nvPr/>
            </p:nvSpPr>
            <p:spPr>
              <a:xfrm>
                <a:off x="7866311" y="3870629"/>
                <a:ext cx="4806921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3200" b="0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3200" b="1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s-ES" sz="3200" b="0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s-ES" sz="3200" b="0" i="1" smtClean="0">
                          <a:solidFill>
                            <a:srgbClr val="0040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3200" b="0" i="1" smtClean="0">
                                  <a:solidFill>
                                    <a:srgbClr val="0040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200" b="0" i="1" smtClean="0">
                                  <a:solidFill>
                                    <a:srgbClr val="00405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3200" b="0" i="1" smtClean="0">
                                  <a:solidFill>
                                    <a:srgbClr val="004054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3200" b="1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s-ES" sz="3200" b="0" i="1" smtClean="0">
                              <a:solidFill>
                                <a:srgbClr val="004054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GB" sz="3200" dirty="0">
                  <a:solidFill>
                    <a:srgbClr val="004054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BFD5314-E028-66C7-B76D-BB11F27F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311" y="3870629"/>
                <a:ext cx="4806921" cy="935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31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ítulo 8">
            <a:extLst>
              <a:ext uri="{FF2B5EF4-FFF2-40B4-BE49-F238E27FC236}">
                <a16:creationId xmlns:a16="http://schemas.microsoft.com/office/drawing/2014/main" id="{4EEC1379-27C2-1AA0-A018-2BA69615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>
                <a:latin typeface="Aptos" panose="020B0004020202020204" pitchFamily="34" charset="0"/>
              </a:rPr>
              <a:t>Table </a:t>
            </a:r>
            <a:r>
              <a:rPr lang="es-ES" sz="4000" b="1" dirty="0" err="1">
                <a:latin typeface="Aptos" panose="020B0004020202020204" pitchFamily="34" charset="0"/>
              </a:rPr>
              <a:t>of</a:t>
            </a:r>
            <a:r>
              <a:rPr lang="es-ES" sz="4000" b="1" dirty="0">
                <a:latin typeface="Aptos" panose="020B0004020202020204" pitchFamily="34" charset="0"/>
              </a:rPr>
              <a:t> </a:t>
            </a:r>
            <a:r>
              <a:rPr lang="es-ES" sz="4000" b="1" dirty="0" err="1">
                <a:latin typeface="Aptos" panose="020B0004020202020204" pitchFamily="34" charset="0"/>
              </a:rPr>
              <a:t>Contents</a:t>
            </a:r>
            <a:endParaRPr lang="en-GB" sz="4000" b="1" dirty="0">
              <a:latin typeface="Aptos" panose="020B0004020202020204" pitchFamily="34" charset="0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C7DD5312-D209-7808-8C71-DE13FB911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Calibri" panose="020F0502020204030204" pitchFamily="34" charset="0"/>
              <a:buChar char="¬"/>
            </a:pPr>
            <a:r>
              <a:rPr lang="es-ES" b="1" dirty="0" err="1">
                <a:latin typeface="Aptos" panose="020B0004020202020204" pitchFamily="34" charset="0"/>
              </a:rPr>
              <a:t>Introduction</a:t>
            </a:r>
            <a:r>
              <a:rPr lang="es-ES" dirty="0">
                <a:latin typeface="Aptos" panose="020B0004020202020204" pitchFamily="34" charset="0"/>
              </a:rPr>
              <a:t>: The </a:t>
            </a:r>
            <a:r>
              <a:rPr lang="es-ES" dirty="0" err="1">
                <a:latin typeface="Aptos" panose="020B0004020202020204" pitchFamily="34" charset="0"/>
              </a:rPr>
              <a:t>Strange</a:t>
            </a:r>
            <a:r>
              <a:rPr lang="es-ES" dirty="0">
                <a:latin typeface="Aptos" panose="020B0004020202020204" pitchFamily="34" charset="0"/>
              </a:rPr>
              <a:t> Metal and the </a:t>
            </a:r>
            <a:r>
              <a:rPr lang="es-ES" dirty="0" err="1">
                <a:latin typeface="Aptos" panose="020B0004020202020204" pitchFamily="34" charset="0"/>
              </a:rPr>
              <a:t>Planckian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scattering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rate</a:t>
            </a: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r>
              <a:rPr lang="es-ES" b="1" dirty="0">
                <a:latin typeface="Aptos" panose="020B0004020202020204" pitchFamily="34" charset="0"/>
              </a:rPr>
              <a:t>Material</a:t>
            </a:r>
            <a:r>
              <a:rPr lang="es-ES" dirty="0">
                <a:latin typeface="Aptos" panose="020B0004020202020204" pitchFamily="34" charset="0"/>
              </a:rPr>
              <a:t>: The </a:t>
            </a:r>
            <a:r>
              <a:rPr lang="es-ES" dirty="0" err="1">
                <a:latin typeface="Aptos" panose="020B0004020202020204" pitchFamily="34" charset="0"/>
              </a:rPr>
              <a:t>isostructural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delafossites</a:t>
            </a:r>
            <a:r>
              <a:rPr lang="es-ES" dirty="0">
                <a:latin typeface="Aptos" panose="020B0004020202020204" pitchFamily="34" charset="0"/>
              </a:rPr>
              <a:t> PdCoO</a:t>
            </a:r>
            <a:r>
              <a:rPr lang="es-ES" baseline="-25000" dirty="0">
                <a:latin typeface="Aptos" panose="020B0004020202020204" pitchFamily="34" charset="0"/>
              </a:rPr>
              <a:t>2</a:t>
            </a:r>
            <a:r>
              <a:rPr lang="es-ES" dirty="0">
                <a:latin typeface="Aptos" panose="020B0004020202020204" pitchFamily="34" charset="0"/>
              </a:rPr>
              <a:t> and PdCrO</a:t>
            </a:r>
            <a:r>
              <a:rPr lang="es-ES" baseline="-25000" dirty="0">
                <a:latin typeface="Aptos" panose="020B0004020202020204" pitchFamily="34" charset="0"/>
              </a:rPr>
              <a:t>2</a:t>
            </a:r>
          </a:p>
          <a:p>
            <a:pPr>
              <a:buFont typeface="Calibri" panose="020F0502020204030204" pitchFamily="34" charset="0"/>
              <a:buChar char="¬"/>
            </a:pP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r>
              <a:rPr lang="es-ES" b="1" dirty="0" err="1">
                <a:latin typeface="Aptos" panose="020B0004020202020204" pitchFamily="34" charset="0"/>
              </a:rPr>
              <a:t>Approach</a:t>
            </a:r>
            <a:r>
              <a:rPr lang="es-ES" dirty="0">
                <a:latin typeface="Aptos" panose="020B0004020202020204" pitchFamily="34" charset="0"/>
              </a:rPr>
              <a:t>: Angle-</a:t>
            </a:r>
            <a:r>
              <a:rPr lang="es-ES" dirty="0" err="1">
                <a:latin typeface="Aptos" panose="020B0004020202020204" pitchFamily="34" charset="0"/>
              </a:rPr>
              <a:t>Dependent</a:t>
            </a:r>
            <a:r>
              <a:rPr lang="es-ES" dirty="0">
                <a:latin typeface="Aptos" panose="020B0004020202020204" pitchFamily="34" charset="0"/>
              </a:rPr>
              <a:t> Magneto-</a:t>
            </a:r>
            <a:r>
              <a:rPr lang="es-ES" dirty="0" err="1">
                <a:latin typeface="Aptos" panose="020B0004020202020204" pitchFamily="34" charset="0"/>
              </a:rPr>
              <a:t>Resistance</a:t>
            </a:r>
            <a:r>
              <a:rPr lang="es-ES" dirty="0">
                <a:latin typeface="Aptos" panose="020B0004020202020204" pitchFamily="34" charset="0"/>
              </a:rPr>
              <a:t> and </a:t>
            </a:r>
            <a:r>
              <a:rPr lang="es-ES" dirty="0" err="1">
                <a:latin typeface="Aptos" panose="020B0004020202020204" pitchFamily="34" charset="0"/>
              </a:rPr>
              <a:t>Chamber’s</a:t>
            </a:r>
            <a:r>
              <a:rPr lang="es-ES" dirty="0">
                <a:latin typeface="Aptos" panose="020B0004020202020204" pitchFamily="34" charset="0"/>
              </a:rPr>
              <a:t> formula</a:t>
            </a:r>
          </a:p>
          <a:p>
            <a:pPr>
              <a:buFont typeface="Calibri" panose="020F0502020204030204" pitchFamily="34" charset="0"/>
              <a:buChar char="¬"/>
            </a:pP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r>
              <a:rPr lang="es-ES" b="1" dirty="0" err="1">
                <a:latin typeface="Aptos" panose="020B0004020202020204" pitchFamily="34" charset="0"/>
              </a:rPr>
              <a:t>Experiment</a:t>
            </a:r>
            <a:r>
              <a:rPr lang="es-ES" dirty="0">
                <a:latin typeface="Aptos" panose="020B0004020202020204" pitchFamily="34" charset="0"/>
              </a:rPr>
              <a:t>: Electric </a:t>
            </a:r>
            <a:r>
              <a:rPr lang="es-ES" dirty="0" err="1">
                <a:latin typeface="Aptos" panose="020B0004020202020204" pitchFamily="34" charset="0"/>
              </a:rPr>
              <a:t>transport</a:t>
            </a:r>
            <a:r>
              <a:rPr lang="es-ES" dirty="0">
                <a:latin typeface="Aptos" panose="020B0004020202020204" pitchFamily="34" charset="0"/>
              </a:rPr>
              <a:t> in extreme </a:t>
            </a:r>
            <a:r>
              <a:rPr lang="es-ES" dirty="0" err="1">
                <a:latin typeface="Aptos" panose="020B0004020202020204" pitchFamily="34" charset="0"/>
              </a:rPr>
              <a:t>magnetic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fields</a:t>
            </a: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r>
              <a:rPr lang="es-ES" b="1" dirty="0" err="1">
                <a:latin typeface="Aptos" panose="020B0004020202020204" pitchFamily="34" charset="0"/>
              </a:rPr>
              <a:t>Results</a:t>
            </a:r>
            <a:r>
              <a:rPr lang="es-ES" dirty="0">
                <a:latin typeface="Aptos" panose="020B0004020202020204" pitchFamily="34" charset="0"/>
              </a:rPr>
              <a:t>: </a:t>
            </a:r>
            <a:r>
              <a:rPr lang="es-ES" dirty="0" err="1">
                <a:latin typeface="Aptos" panose="020B0004020202020204" pitchFamily="34" charset="0"/>
              </a:rPr>
              <a:t>Preliminary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conclusions</a:t>
            </a:r>
            <a:r>
              <a:rPr lang="es-ES" dirty="0">
                <a:latin typeface="Aptos" panose="020B0004020202020204" pitchFamily="34" charset="0"/>
              </a:rPr>
              <a:t> and Outlook</a:t>
            </a:r>
          </a:p>
          <a:p>
            <a:pPr>
              <a:buFont typeface="Calibri" panose="020F0502020204030204" pitchFamily="34" charset="0"/>
              <a:buChar char="¬"/>
            </a:pPr>
            <a:endParaRPr lang="es-ES" dirty="0">
              <a:latin typeface="Aptos" panose="020B0004020202020204" pitchFamily="34" charset="0"/>
            </a:endParaRPr>
          </a:p>
          <a:p>
            <a:pPr>
              <a:buFont typeface="Calibri" panose="020F0502020204030204" pitchFamily="34" charset="0"/>
              <a:buChar char="¬"/>
            </a:pPr>
            <a:r>
              <a:rPr lang="es-ES" b="1" dirty="0" err="1">
                <a:latin typeface="Aptos" panose="020B0004020202020204" pitchFamily="34" charset="0"/>
              </a:rPr>
              <a:t>Conclusion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25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20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960513" y="2450970"/>
            <a:ext cx="102709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2426B"/>
                </a:solidFill>
              </a:rPr>
              <a:t>Materials</a:t>
            </a:r>
            <a:r>
              <a:rPr lang="es-ES" sz="3200" b="1" dirty="0">
                <a:solidFill>
                  <a:srgbClr val="02426B"/>
                </a:solidFill>
              </a:rPr>
              <a:t>: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</a:p>
          <a:p>
            <a:r>
              <a:rPr lang="es-ES" sz="4800" dirty="0">
                <a:solidFill>
                  <a:srgbClr val="02426B"/>
                </a:solidFill>
              </a:rPr>
              <a:t>The </a:t>
            </a:r>
            <a:r>
              <a:rPr lang="es-ES" sz="4800" dirty="0" err="1">
                <a:solidFill>
                  <a:srgbClr val="02426B"/>
                </a:solidFill>
              </a:rPr>
              <a:t>isostructural</a:t>
            </a:r>
            <a:r>
              <a:rPr lang="es-ES" sz="4800" dirty="0">
                <a:solidFill>
                  <a:srgbClr val="02426B"/>
                </a:solidFill>
              </a:rPr>
              <a:t> </a:t>
            </a:r>
            <a:r>
              <a:rPr lang="es-ES" sz="4800" dirty="0" err="1">
                <a:solidFill>
                  <a:srgbClr val="02426B"/>
                </a:solidFill>
              </a:rPr>
              <a:t>delafossites</a:t>
            </a:r>
            <a:r>
              <a:rPr lang="es-ES" sz="4800" dirty="0">
                <a:solidFill>
                  <a:srgbClr val="02426B"/>
                </a:solidFill>
              </a:rPr>
              <a:t> </a:t>
            </a:r>
          </a:p>
          <a:p>
            <a:r>
              <a:rPr lang="es-ES" sz="4800" dirty="0">
                <a:solidFill>
                  <a:srgbClr val="02426B"/>
                </a:solidFill>
              </a:rPr>
              <a:t>PdCoO</a:t>
            </a:r>
            <a:r>
              <a:rPr lang="es-ES" sz="4800" baseline="-25000" dirty="0">
                <a:solidFill>
                  <a:srgbClr val="02426B"/>
                </a:solidFill>
              </a:rPr>
              <a:t>2</a:t>
            </a:r>
            <a:r>
              <a:rPr lang="es-ES" sz="4800" dirty="0">
                <a:solidFill>
                  <a:srgbClr val="02426B"/>
                </a:solidFill>
              </a:rPr>
              <a:t> &amp; PdCrO</a:t>
            </a:r>
            <a:r>
              <a:rPr lang="es-ES" sz="4800" baseline="-25000" dirty="0">
                <a:solidFill>
                  <a:srgbClr val="02426B"/>
                </a:solidFill>
              </a:rPr>
              <a:t>2</a:t>
            </a:r>
            <a:r>
              <a:rPr lang="es-ES" sz="4800" dirty="0">
                <a:solidFill>
                  <a:srgbClr val="02426B"/>
                </a:solidFill>
              </a:rPr>
              <a:t> 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00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ECBCFF-A8E4-894F-7876-AE5B84CB9E51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F8BA8B89-AC2E-100E-DE6F-2F3C234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F4C46A-8B7A-7D2A-CA08-7A74F7876BB3}"/>
              </a:ext>
            </a:extLst>
          </p:cNvPr>
          <p:cNvSpPr txBox="1"/>
          <p:nvPr/>
        </p:nvSpPr>
        <p:spPr>
          <a:xfrm>
            <a:off x="777240" y="395166"/>
            <a:ext cx="1045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i="0" u="none" strike="noStrike" kern="1200" cap="none" spc="0" normalizeH="0" baseline="0" noProof="0" dirty="0">
                <a:ln>
                  <a:noFill/>
                </a:ln>
                <a:solidFill>
                  <a:srgbClr val="02426B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 </a:t>
            </a:r>
            <a:r>
              <a:rPr kumimoji="0" lang="es-ES" sz="4400" i="0" u="none" strike="noStrike" kern="1200" cap="none" spc="0" normalizeH="0" baseline="0" noProof="0" dirty="0" err="1">
                <a:ln>
                  <a:noFill/>
                </a:ln>
                <a:solidFill>
                  <a:srgbClr val="02426B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isostructural</a:t>
            </a:r>
            <a:r>
              <a:rPr kumimoji="0" lang="es-ES" sz="4400" i="0" u="none" strike="noStrike" kern="1200" cap="none" spc="0" normalizeH="0" baseline="0" noProof="0" dirty="0">
                <a:ln>
                  <a:noFill/>
                </a:ln>
                <a:solidFill>
                  <a:srgbClr val="02426B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4400" i="0" u="none" strike="noStrike" kern="1200" cap="none" spc="0" normalizeH="0" baseline="0" noProof="0" dirty="0" err="1">
                <a:ln>
                  <a:noFill/>
                </a:ln>
                <a:solidFill>
                  <a:srgbClr val="02426B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delafossites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2426B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F1AD82F-9AFC-CFB4-8A9C-7A491361CF1A}"/>
              </a:ext>
            </a:extLst>
          </p:cNvPr>
          <p:cNvGrpSpPr/>
          <p:nvPr/>
        </p:nvGrpSpPr>
        <p:grpSpPr>
          <a:xfrm>
            <a:off x="7785416" y="1414390"/>
            <a:ext cx="3446463" cy="5090160"/>
            <a:chOff x="4281328" y="1511123"/>
            <a:chExt cx="3446463" cy="5090160"/>
          </a:xfrm>
        </p:grpSpPr>
        <p:pic>
          <p:nvPicPr>
            <p:cNvPr id="4" name="Imagen 3" descr="Gráfico, Gráfico de burbujas&#10;&#10;Descripción generada automáticamente">
              <a:extLst>
                <a:ext uri="{FF2B5EF4-FFF2-40B4-BE49-F238E27FC236}">
                  <a16:creationId xmlns:a16="http://schemas.microsoft.com/office/drawing/2014/main" id="{22BD22AE-D157-8643-46A6-5571A091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328" y="1511123"/>
              <a:ext cx="3446463" cy="5090160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91D98B5-9F61-9A55-6DEE-CAB66EA911EC}"/>
                </a:ext>
              </a:extLst>
            </p:cNvPr>
            <p:cNvSpPr/>
            <p:nvPr/>
          </p:nvSpPr>
          <p:spPr>
            <a:xfrm>
              <a:off x="6995160" y="4922520"/>
              <a:ext cx="416560" cy="38354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ln w="6350"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FAFFDA"/>
                  </a:solidFill>
                  <a:latin typeface="Aptos" panose="020B0004020202020204" pitchFamily="34" charset="0"/>
                </a:rPr>
                <a:t>B</a:t>
              </a:r>
              <a:endParaRPr lang="en-GB" b="1" dirty="0">
                <a:ln w="6350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FAFFDA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C94863D-1426-CD55-7F0C-C9A31DCDA0AF}"/>
                </a:ext>
              </a:extLst>
            </p:cNvPr>
            <p:cNvSpPr/>
            <p:nvPr/>
          </p:nvSpPr>
          <p:spPr>
            <a:xfrm>
              <a:off x="6900892" y="5761901"/>
              <a:ext cx="416560" cy="38354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>
                  <a:ln w="6350"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82B5FF"/>
                  </a:solidFill>
                  <a:latin typeface="Aptos" panose="020B0004020202020204" pitchFamily="34" charset="0"/>
                </a:rPr>
                <a:t>A</a:t>
              </a:r>
              <a:endParaRPr lang="en-GB" b="1" dirty="0">
                <a:ln w="6350">
                  <a:solidFill>
                    <a:schemeClr val="accent1">
                      <a:shade val="15000"/>
                    </a:schemeClr>
                  </a:solidFill>
                </a:ln>
                <a:solidFill>
                  <a:srgbClr val="82B5FF"/>
                </a:solidFill>
                <a:latin typeface="Aptos" panose="020B00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CBE78D7-F050-FA25-C7B5-8741FC314DE3}"/>
                  </a:ext>
                </a:extLst>
              </p:cNvPr>
              <p:cNvSpPr txBox="1"/>
              <p:nvPr/>
            </p:nvSpPr>
            <p:spPr>
              <a:xfrm>
                <a:off x="568959" y="1683622"/>
                <a:ext cx="690038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>
                    <a:latin typeface="Aptos" panose="020B0004020202020204" pitchFamily="34" charset="0"/>
                  </a:rPr>
                  <a:t>ABO</a:t>
                </a:r>
                <a:r>
                  <a:rPr lang="es-ES" sz="2400" baseline="-25000" dirty="0">
                    <a:latin typeface="Aptos" panose="020B0004020202020204" pitchFamily="34" charset="0"/>
                  </a:rPr>
                  <a:t>2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Structure</a:t>
                </a:r>
                <a:endParaRPr lang="es-ES" sz="24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24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>
                    <a:latin typeface="Aptos" panose="020B0004020202020204" pitchFamily="34" charset="0"/>
                  </a:rPr>
                  <a:t>Quasi-2D </a:t>
                </a:r>
                <a:r>
                  <a:rPr lang="es-ES" sz="2400" dirty="0" err="1">
                    <a:latin typeface="Aptos" panose="020B0004020202020204" pitchFamily="34" charset="0"/>
                  </a:rPr>
                  <a:t>layered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system</a:t>
                </a:r>
                <a:r>
                  <a:rPr lang="es-ES" sz="2400" dirty="0">
                    <a:latin typeface="Aptos" panose="020B0004020202020204" pitchFamily="34" charset="0"/>
                  </a:rPr>
                  <a:t>, </a:t>
                </a:r>
                <a:r>
                  <a:rPr lang="es-ES" sz="2400" dirty="0" err="1">
                    <a:latin typeface="Aptos" panose="020B0004020202020204" pitchFamily="34" charset="0"/>
                  </a:rPr>
                  <a:t>high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in-plane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mobility</a:t>
                </a:r>
                <a:r>
                  <a:rPr lang="es-ES" sz="2400" dirty="0">
                    <a:latin typeface="Aptos" panose="020B0004020202020204" pitchFamily="34" charset="0"/>
                  </a:rPr>
                  <a:t>, </a:t>
                </a:r>
                <a:r>
                  <a:rPr lang="es-ES" sz="2400" dirty="0" err="1">
                    <a:latin typeface="Aptos" panose="020B0004020202020204" pitchFamily="34" charset="0"/>
                  </a:rPr>
                  <a:t>reduced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interlayer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:r>
                  <a:rPr lang="es-ES" sz="2400" dirty="0" err="1">
                    <a:latin typeface="Aptos" panose="020B0004020202020204" pitchFamily="34" charset="0"/>
                  </a:rPr>
                  <a:t>hopping</a:t>
                </a:r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∼1000</m:t>
                    </m:r>
                  </m:oMath>
                </a14:m>
                <a:r>
                  <a:rPr lang="es-ES" sz="2400" dirty="0">
                    <a:latin typeface="Aptos" panose="020B00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24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400" dirty="0">
                    <a:latin typeface="Aptos" panose="020B0004020202020204" pitchFamily="34" charset="0"/>
                  </a:rPr>
                  <a:t>Can be </a:t>
                </a:r>
                <a:r>
                  <a:rPr lang="es-ES" sz="2400" dirty="0" err="1">
                    <a:latin typeface="Aptos" panose="020B0004020202020204" pitchFamily="34" charset="0"/>
                  </a:rPr>
                  <a:t>metallic</a:t>
                </a:r>
                <a:r>
                  <a:rPr lang="es-ES" sz="2400" dirty="0">
                    <a:latin typeface="Aptos" panose="020B0004020202020204" pitchFamily="34" charset="0"/>
                  </a:rPr>
                  <a:t>, semiconductor, </a:t>
                </a:r>
                <a:r>
                  <a:rPr lang="es-ES" sz="2400" dirty="0" err="1">
                    <a:latin typeface="Aptos" panose="020B0004020202020204" pitchFamily="34" charset="0"/>
                  </a:rPr>
                  <a:t>insulating</a:t>
                </a:r>
                <a:r>
                  <a:rPr lang="es-ES" sz="2400" dirty="0">
                    <a:latin typeface="Aptos" panose="020B0004020202020204" pitchFamily="34" charset="0"/>
                  </a:rPr>
                  <a:t>, </a:t>
                </a:r>
                <a:r>
                  <a:rPr lang="es-ES" sz="2400" dirty="0" err="1">
                    <a:latin typeface="Aptos" panose="020B0004020202020204" pitchFamily="34" charset="0"/>
                  </a:rPr>
                  <a:t>magnetic</a:t>
                </a:r>
                <a:r>
                  <a:rPr lang="es-ES" sz="2400" dirty="0">
                    <a:latin typeface="Aptos" panose="020B0004020202020204" pitchFamily="34" charset="0"/>
                  </a:rPr>
                  <a:t>…</a:t>
                </a:r>
                <a:endParaRPr lang="en-GB" sz="24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CBE78D7-F050-FA25-C7B5-8741FC31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59" y="1683622"/>
                <a:ext cx="6900385" cy="2677656"/>
              </a:xfrm>
              <a:prstGeom prst="rect">
                <a:avLst/>
              </a:prstGeom>
              <a:blipFill>
                <a:blip r:embed="rId3"/>
                <a:stretch>
                  <a:fillRect l="-1148" t="-1822" r="-795" b="-4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56FA7627-9AD1-BC13-384B-5FBAA7EA5B8C}"/>
              </a:ext>
            </a:extLst>
          </p:cNvPr>
          <p:cNvSpPr txBox="1"/>
          <p:nvPr/>
        </p:nvSpPr>
        <p:spPr>
          <a:xfrm>
            <a:off x="777240" y="4788783"/>
            <a:ext cx="6900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Aptos" panose="020B0004020202020204" pitchFamily="34" charset="0"/>
              </a:rPr>
              <a:t>Our</a:t>
            </a:r>
            <a:r>
              <a:rPr lang="es-ES" sz="2000" dirty="0">
                <a:latin typeface="Aptos" panose="020B0004020202020204" pitchFamily="34" charset="0"/>
              </a:rPr>
              <a:t> </a:t>
            </a:r>
            <a:r>
              <a:rPr lang="es-ES" sz="2000" dirty="0" err="1">
                <a:latin typeface="Aptos" panose="020B0004020202020204" pitchFamily="34" charset="0"/>
              </a:rPr>
              <a:t>interest</a:t>
            </a:r>
            <a:r>
              <a:rPr lang="es-ES" sz="2000" dirty="0">
                <a:latin typeface="Aptos" panose="020B0004020202020204" pitchFamily="34" charset="0"/>
              </a:rPr>
              <a:t>:</a:t>
            </a:r>
          </a:p>
          <a:p>
            <a:pPr algn="ctr"/>
            <a:endParaRPr lang="es-ES" sz="2800" dirty="0">
              <a:latin typeface="Aptos" panose="020B0004020202020204" pitchFamily="34" charset="0"/>
            </a:endParaRPr>
          </a:p>
          <a:p>
            <a:pPr algn="ctr"/>
            <a:r>
              <a:rPr lang="es-ES" sz="3600" b="1" dirty="0">
                <a:solidFill>
                  <a:srgbClr val="02426B"/>
                </a:solidFill>
                <a:latin typeface="Aptos" panose="020B0004020202020204" pitchFamily="34" charset="0"/>
              </a:rPr>
              <a:t>PdCoO</a:t>
            </a:r>
            <a:r>
              <a:rPr lang="es-ES" sz="3600" b="1" baseline="-25000" dirty="0">
                <a:solidFill>
                  <a:srgbClr val="02426B"/>
                </a:solidFill>
                <a:latin typeface="Aptos" panose="020B0004020202020204" pitchFamily="34" charset="0"/>
              </a:rPr>
              <a:t>2</a:t>
            </a:r>
            <a:r>
              <a:rPr lang="es-ES" sz="3600" b="1" dirty="0">
                <a:solidFill>
                  <a:srgbClr val="02426B"/>
                </a:solidFill>
                <a:latin typeface="Aptos" panose="020B0004020202020204" pitchFamily="34" charset="0"/>
              </a:rPr>
              <a:t> &amp; PdCrO</a:t>
            </a:r>
            <a:r>
              <a:rPr lang="es-ES" sz="3600" b="1" baseline="-25000" dirty="0">
                <a:solidFill>
                  <a:srgbClr val="02426B"/>
                </a:solidFill>
                <a:latin typeface="Aptos" panose="020B0004020202020204" pitchFamily="34" charset="0"/>
              </a:rPr>
              <a:t>2</a:t>
            </a:r>
            <a:endParaRPr lang="en-GB" sz="3600" b="1" baseline="-25000" dirty="0">
              <a:solidFill>
                <a:srgbClr val="02426B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7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89908514-B05F-7BE4-9A24-E595289CA2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22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B36CC58-D4A3-438C-ABB6-7C0D980A538C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 descr="Texto&#10;&#10;Descripción generada automáticamente con confianza baja">
            <a:extLst>
              <a:ext uri="{FF2B5EF4-FFF2-40B4-BE49-F238E27FC236}">
                <a16:creationId xmlns:a16="http://schemas.microsoft.com/office/drawing/2014/main" id="{EAA401B7-67A5-66D9-6D2C-16B348EC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22" y="1717299"/>
            <a:ext cx="5343310" cy="4438111"/>
          </a:xfrm>
          <a:prstGeom prst="rect">
            <a:avLst/>
          </a:prstGeom>
        </p:spPr>
      </p:pic>
      <p:pic>
        <p:nvPicPr>
          <p:cNvPr id="20" name="Imagen 1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440BF90-A21A-DED7-87FE-20E8BEB6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2" y="1780896"/>
            <a:ext cx="5168311" cy="4374514"/>
          </a:xfrm>
          <a:prstGeom prst="rect">
            <a:avLst/>
          </a:prstGeom>
        </p:spPr>
      </p:pic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876B6243-5ABC-21E0-3ABC-C30CCF47C6E9}"/>
              </a:ext>
            </a:extLst>
          </p:cNvPr>
          <p:cNvSpPr txBox="1">
            <a:spLocks/>
          </p:cNvSpPr>
          <p:nvPr/>
        </p:nvSpPr>
        <p:spPr>
          <a:xfrm>
            <a:off x="9235626" y="1311800"/>
            <a:ext cx="2397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b="1" dirty="0" err="1">
                <a:latin typeface="Aptos" panose="020B0004020202020204" pitchFamily="34" charset="0"/>
              </a:rPr>
              <a:t>Zhakina</a:t>
            </a:r>
            <a:r>
              <a:rPr lang="fr-FR" sz="1600" b="1" dirty="0">
                <a:latin typeface="Aptos" panose="020B0004020202020204" pitchFamily="34" charset="0"/>
              </a:rPr>
              <a:t> et. al.</a:t>
            </a:r>
          </a:p>
          <a:p>
            <a:pPr algn="r"/>
            <a:r>
              <a:rPr lang="fr-FR" sz="1600" b="1" dirty="0">
                <a:latin typeface="Aptos" panose="020B0004020202020204" pitchFamily="34" charset="0"/>
              </a:rPr>
              <a:t>PNAS, 2023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1F8A945B-2E1F-85EA-1C72-1C72D8416B5F}"/>
              </a:ext>
            </a:extLst>
          </p:cNvPr>
          <p:cNvSpPr txBox="1">
            <a:spLocks/>
          </p:cNvSpPr>
          <p:nvPr/>
        </p:nvSpPr>
        <p:spPr>
          <a:xfrm>
            <a:off x="1241244" y="1311799"/>
            <a:ext cx="23972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b="1" dirty="0">
                <a:latin typeface="Aptos" panose="020B0004020202020204" pitchFamily="34" charset="0"/>
              </a:rPr>
              <a:t>Zhang et. al. </a:t>
            </a:r>
          </a:p>
          <a:p>
            <a:pPr algn="l"/>
            <a:r>
              <a:rPr lang="fr-FR" sz="1600" b="1" dirty="0">
                <a:latin typeface="Aptos" panose="020B0004020202020204" pitchFamily="34" charset="0"/>
              </a:rPr>
              <a:t>Nat. </a:t>
            </a:r>
            <a:r>
              <a:rPr lang="fr-FR" sz="1600" b="1" dirty="0" err="1">
                <a:latin typeface="Aptos" panose="020B0004020202020204" pitchFamily="34" charset="0"/>
              </a:rPr>
              <a:t>Comms</a:t>
            </a:r>
            <a:r>
              <a:rPr lang="fr-FR" sz="1600" b="1" dirty="0">
                <a:latin typeface="Aptos" panose="020B0004020202020204" pitchFamily="34" charset="0"/>
              </a:rPr>
              <a:t>, 2024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D978FC3-6AD3-27D2-81E9-887591F6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510"/>
            <a:ext cx="10515600" cy="906300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rgbClr val="02426A"/>
                </a:solidFill>
                <a:latin typeface="Aptos" panose="020B0004020202020204" pitchFamily="34" charset="0"/>
              </a:rPr>
              <a:t>Identical</a:t>
            </a:r>
            <a:r>
              <a:rPr lang="es-ES" sz="3600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600" dirty="0" err="1">
                <a:solidFill>
                  <a:srgbClr val="02426A"/>
                </a:solidFill>
                <a:latin typeface="Aptos" panose="020B0004020202020204" pitchFamily="34" charset="0"/>
              </a:rPr>
              <a:t>structure</a:t>
            </a:r>
            <a:r>
              <a:rPr lang="es-ES" sz="3600" dirty="0">
                <a:solidFill>
                  <a:srgbClr val="02426A"/>
                </a:solidFill>
                <a:latin typeface="Aptos" panose="020B0004020202020204" pitchFamily="34" charset="0"/>
              </a:rPr>
              <a:t>, </a:t>
            </a:r>
            <a:r>
              <a:rPr lang="es-ES" sz="3600" dirty="0" err="1">
                <a:solidFill>
                  <a:srgbClr val="02426A"/>
                </a:solidFill>
                <a:latin typeface="Aptos" panose="020B0004020202020204" pitchFamily="34" charset="0"/>
              </a:rPr>
              <a:t>very</a:t>
            </a:r>
            <a:r>
              <a:rPr lang="es-ES" sz="3600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600" dirty="0" err="1">
                <a:solidFill>
                  <a:srgbClr val="02426A"/>
                </a:solidFill>
                <a:latin typeface="Aptos" panose="020B0004020202020204" pitchFamily="34" charset="0"/>
              </a:rPr>
              <a:t>different</a:t>
            </a:r>
            <a:r>
              <a:rPr lang="es-ES" sz="3600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600" dirty="0" err="1">
                <a:solidFill>
                  <a:srgbClr val="02426A"/>
                </a:solidFill>
                <a:latin typeface="Aptos" panose="020B0004020202020204" pitchFamily="34" charset="0"/>
              </a:rPr>
              <a:t>resistivity</a:t>
            </a:r>
            <a:r>
              <a:rPr lang="es-ES" sz="3600" dirty="0">
                <a:solidFill>
                  <a:srgbClr val="02426A"/>
                </a:solidFill>
                <a:latin typeface="Aptos" panose="020B0004020202020204" pitchFamily="34" charset="0"/>
              </a:rPr>
              <a:t>:</a:t>
            </a:r>
            <a:endParaRPr lang="en-GB" sz="3600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4115B9-F771-B83B-1E2A-D02D7801BAD7}"/>
              </a:ext>
            </a:extLst>
          </p:cNvPr>
          <p:cNvSpPr/>
          <p:nvPr/>
        </p:nvSpPr>
        <p:spPr>
          <a:xfrm>
            <a:off x="1440873" y="1985818"/>
            <a:ext cx="1182254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68B06D73-C793-5348-AE54-0F332255B515}"/>
              </a:ext>
            </a:extLst>
          </p:cNvPr>
          <p:cNvSpPr txBox="1">
            <a:spLocks/>
          </p:cNvSpPr>
          <p:nvPr/>
        </p:nvSpPr>
        <p:spPr>
          <a:xfrm>
            <a:off x="1440873" y="1842572"/>
            <a:ext cx="2078045" cy="91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b="1" dirty="0">
                <a:latin typeface="Aptos" panose="020B0004020202020204" pitchFamily="34" charset="0"/>
              </a:rPr>
              <a:t>PdCoO</a:t>
            </a:r>
            <a:r>
              <a:rPr lang="es-ES" sz="4000" b="1" baseline="-25000" dirty="0">
                <a:latin typeface="Aptos" panose="020B0004020202020204" pitchFamily="34" charset="0"/>
              </a:rPr>
              <a:t>2</a:t>
            </a:r>
            <a:endParaRPr lang="en-GB" sz="4000" b="1" baseline="-25000" dirty="0">
              <a:latin typeface="Aptos" panose="020B0004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C34320F-ACF0-F5CA-C9F1-8B1BDD123684}"/>
              </a:ext>
            </a:extLst>
          </p:cNvPr>
          <p:cNvSpPr/>
          <p:nvPr/>
        </p:nvSpPr>
        <p:spPr>
          <a:xfrm>
            <a:off x="7607300" y="1963420"/>
            <a:ext cx="914400" cy="360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E5574D7-CA43-E6D9-FE84-59B87F1ADF03}"/>
              </a:ext>
            </a:extLst>
          </p:cNvPr>
          <p:cNvSpPr/>
          <p:nvPr/>
        </p:nvSpPr>
        <p:spPr>
          <a:xfrm>
            <a:off x="7223760" y="1915160"/>
            <a:ext cx="383540" cy="622300"/>
          </a:xfrm>
          <a:prstGeom prst="rect">
            <a:avLst/>
          </a:prstGeom>
          <a:solidFill>
            <a:srgbClr val="FADC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DFF20194-3801-8DB2-7DBD-5A054661AB1E}"/>
              </a:ext>
            </a:extLst>
          </p:cNvPr>
          <p:cNvSpPr txBox="1">
            <a:spLocks/>
          </p:cNvSpPr>
          <p:nvPr/>
        </p:nvSpPr>
        <p:spPr>
          <a:xfrm>
            <a:off x="7006641" y="1550683"/>
            <a:ext cx="2250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b="1" dirty="0">
                <a:solidFill>
                  <a:srgbClr val="DE143D"/>
                </a:solidFill>
                <a:latin typeface="Aptos" panose="020B0004020202020204" pitchFamily="34" charset="0"/>
              </a:rPr>
              <a:t>PdCrO</a:t>
            </a:r>
            <a:r>
              <a:rPr lang="es-ES" sz="4000" b="1" baseline="-25000" dirty="0">
                <a:solidFill>
                  <a:srgbClr val="DE143D"/>
                </a:solidFill>
                <a:latin typeface="Aptos" panose="020B0004020202020204" pitchFamily="34" charset="0"/>
              </a:rPr>
              <a:t>2</a:t>
            </a:r>
            <a:endParaRPr lang="en-GB" sz="4000" b="1" baseline="-25000" dirty="0">
              <a:solidFill>
                <a:srgbClr val="DE143D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89908514-B05F-7BE4-9A24-E595289CA2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23</a:t>
            </a:fld>
            <a:endParaRPr lang="en-US" sz="220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5404F16B-F236-7476-0B45-6FD828A1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44" y="979055"/>
            <a:ext cx="2217832" cy="1306356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tos" panose="020B0004020202020204" pitchFamily="34" charset="0"/>
              </a:rPr>
              <a:t>PdCoO</a:t>
            </a:r>
            <a:r>
              <a:rPr lang="es-ES" sz="4000" b="1" baseline="-25000" dirty="0">
                <a:latin typeface="Aptos" panose="020B0004020202020204" pitchFamily="34" charset="0"/>
              </a:rPr>
              <a:t>2</a:t>
            </a:r>
            <a:endParaRPr lang="en-GB" sz="4000" b="1" baseline="-25000" dirty="0">
              <a:latin typeface="Aptos" panose="020B0004020202020204" pitchFamily="34" charset="0"/>
            </a:endParaRP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780B6CA8-D586-90B3-5725-63FA58F32453}"/>
              </a:ext>
            </a:extLst>
          </p:cNvPr>
          <p:cNvSpPr txBox="1">
            <a:spLocks/>
          </p:cNvSpPr>
          <p:nvPr/>
        </p:nvSpPr>
        <p:spPr>
          <a:xfrm>
            <a:off x="9478904" y="979055"/>
            <a:ext cx="2217832" cy="1306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b="1" dirty="0">
                <a:solidFill>
                  <a:srgbClr val="DE143D"/>
                </a:solidFill>
                <a:latin typeface="Aptos" panose="020B0004020202020204" pitchFamily="34" charset="0"/>
              </a:rPr>
              <a:t>PdCrO</a:t>
            </a:r>
            <a:r>
              <a:rPr lang="es-ES" sz="4000" b="1" baseline="-25000" dirty="0">
                <a:solidFill>
                  <a:srgbClr val="DE143D"/>
                </a:solidFill>
                <a:latin typeface="Aptos" panose="020B0004020202020204" pitchFamily="34" charset="0"/>
              </a:rPr>
              <a:t>2</a:t>
            </a:r>
            <a:endParaRPr lang="en-GB" sz="4000" b="1" baseline="-25000" dirty="0">
              <a:solidFill>
                <a:srgbClr val="DE143D"/>
              </a:solidFill>
              <a:latin typeface="Aptos" panose="020B0004020202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55DF517-A544-1889-C908-DACBE6AB5799}"/>
              </a:ext>
            </a:extLst>
          </p:cNvPr>
          <p:cNvGrpSpPr/>
          <p:nvPr/>
        </p:nvGrpSpPr>
        <p:grpSpPr>
          <a:xfrm>
            <a:off x="3161824" y="1103896"/>
            <a:ext cx="2686846" cy="2265719"/>
            <a:chOff x="1213904" y="953510"/>
            <a:chExt cx="3615153" cy="304852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B61480B-853C-BC1F-E3B4-BBC3B7C53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3904" y="1126717"/>
              <a:ext cx="3035300" cy="2875319"/>
            </a:xfrm>
            <a:prstGeom prst="rect">
              <a:avLst/>
            </a:prstGeom>
          </p:spPr>
        </p:pic>
        <p:pic>
          <p:nvPicPr>
            <p:cNvPr id="10" name="Imagen 9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51E46AA9-558C-0934-B3D2-3DA30CEFA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325" y="953510"/>
              <a:ext cx="3153732" cy="2515551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995E0F-8875-857B-92DE-010AFC4C255F}"/>
              </a:ext>
            </a:extLst>
          </p:cNvPr>
          <p:cNvGrpSpPr/>
          <p:nvPr/>
        </p:nvGrpSpPr>
        <p:grpSpPr>
          <a:xfrm>
            <a:off x="5925286" y="1123777"/>
            <a:ext cx="3168791" cy="2407432"/>
            <a:chOff x="6933737" y="1161792"/>
            <a:chExt cx="3859952" cy="293252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4F29BB8-7146-D457-D816-233462D7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737" y="1219006"/>
              <a:ext cx="3728429" cy="2875314"/>
            </a:xfrm>
            <a:prstGeom prst="rect">
              <a:avLst/>
            </a:prstGeom>
          </p:spPr>
        </p:pic>
        <p:pic>
          <p:nvPicPr>
            <p:cNvPr id="13" name="Imagen 12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C1A25DD8-2A19-044B-D1EF-DC50FF5B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47" y="1161792"/>
              <a:ext cx="2877842" cy="2295489"/>
            </a:xfrm>
            <a:prstGeom prst="rect">
              <a:avLst/>
            </a:prstGeom>
          </p:spPr>
        </p:pic>
      </p:grpSp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B74D812A-6580-0B18-AC30-EF952544AB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r="48812"/>
          <a:stretch/>
        </p:blipFill>
        <p:spPr>
          <a:xfrm>
            <a:off x="675420" y="3534206"/>
            <a:ext cx="4428000" cy="2992663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B6CE85B1-B4F6-A702-86A5-04C89ADAD5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15263"/>
          <a:stretch/>
        </p:blipFill>
        <p:spPr>
          <a:xfrm>
            <a:off x="7020904" y="3506884"/>
            <a:ext cx="4326129" cy="301552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B36CC58-D4A3-438C-ABB6-7C0D980A538C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D4ABEF63-C875-B4BE-701F-FA99E1E49A1C}"/>
              </a:ext>
            </a:extLst>
          </p:cNvPr>
          <p:cNvSpPr txBox="1">
            <a:spLocks/>
          </p:cNvSpPr>
          <p:nvPr/>
        </p:nvSpPr>
        <p:spPr>
          <a:xfrm>
            <a:off x="9131333" y="2475171"/>
            <a:ext cx="2362534" cy="359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b="1" dirty="0" err="1">
                <a:latin typeface="Aptos" panose="020B0004020202020204" pitchFamily="34" charset="0"/>
              </a:rPr>
              <a:t>Sobota</a:t>
            </a:r>
            <a:r>
              <a:rPr lang="fr-FR" sz="1600" b="1" dirty="0">
                <a:latin typeface="Aptos" panose="020B0004020202020204" pitchFamily="34" charset="0"/>
              </a:rPr>
              <a:t> et. al. </a:t>
            </a:r>
          </a:p>
          <a:p>
            <a:pPr algn="l"/>
            <a:r>
              <a:rPr lang="fr-FR" sz="1600" b="1" dirty="0">
                <a:latin typeface="Aptos" panose="020B0004020202020204" pitchFamily="34" charset="0"/>
              </a:rPr>
              <a:t>PRB 88, 125109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9D1941C1-A687-7AF1-D70F-F9BF0A6B77B8}"/>
              </a:ext>
            </a:extLst>
          </p:cNvPr>
          <p:cNvSpPr txBox="1">
            <a:spLocks/>
          </p:cNvSpPr>
          <p:nvPr/>
        </p:nvSpPr>
        <p:spPr>
          <a:xfrm>
            <a:off x="789399" y="2583706"/>
            <a:ext cx="2362534" cy="359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b="1" dirty="0" err="1">
                <a:latin typeface="Aptos" panose="020B0004020202020204" pitchFamily="34" charset="0"/>
              </a:rPr>
              <a:t>Noh</a:t>
            </a:r>
            <a:r>
              <a:rPr lang="fr-FR" sz="1600" b="1" dirty="0">
                <a:latin typeface="Aptos" panose="020B0004020202020204" pitchFamily="34" charset="0"/>
              </a:rPr>
              <a:t> et. al. </a:t>
            </a:r>
          </a:p>
          <a:p>
            <a:pPr algn="r"/>
            <a:r>
              <a:rPr lang="fr-FR" sz="1600" b="1" dirty="0">
                <a:latin typeface="Aptos" panose="020B0004020202020204" pitchFamily="34" charset="0"/>
              </a:rPr>
              <a:t>PRL 102, 256404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A9305151-21B3-A58E-8E17-277EC8604C11}"/>
              </a:ext>
            </a:extLst>
          </p:cNvPr>
          <p:cNvSpPr txBox="1">
            <a:spLocks/>
          </p:cNvSpPr>
          <p:nvPr/>
        </p:nvSpPr>
        <p:spPr>
          <a:xfrm>
            <a:off x="4930526" y="3920876"/>
            <a:ext cx="2362534" cy="359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>
                <a:latin typeface="Aptos" panose="020B0004020202020204" pitchFamily="34" charset="0"/>
              </a:rPr>
              <a:t>Lechermann</a:t>
            </a:r>
            <a:r>
              <a:rPr lang="fr-FR" sz="1600" b="1" dirty="0">
                <a:latin typeface="Aptos" panose="020B0004020202020204" pitchFamily="34" charset="0"/>
              </a:rPr>
              <a:t>, </a:t>
            </a:r>
            <a:r>
              <a:rPr lang="fr-FR" sz="1600" b="1" dirty="0" err="1">
                <a:latin typeface="Aptos" panose="020B0004020202020204" pitchFamily="34" charset="0"/>
              </a:rPr>
              <a:t>Nat.Comp.Mats</a:t>
            </a:r>
            <a:r>
              <a:rPr lang="fr-FR" sz="1600" b="1" dirty="0">
                <a:latin typeface="Aptos" panose="020B0004020202020204" pitchFamily="34" charset="0"/>
              </a:rPr>
              <a:t>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5">
                <a:extLst>
                  <a:ext uri="{FF2B5EF4-FFF2-40B4-BE49-F238E27FC236}">
                    <a16:creationId xmlns:a16="http://schemas.microsoft.com/office/drawing/2014/main" id="{0F6DC426-1172-09A1-8722-CFA236AB93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8510"/>
                <a:ext cx="10515600" cy="9063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3600" dirty="0">
                    <a:solidFill>
                      <a:srgbClr val="02426A"/>
                    </a:solidFill>
                    <a:latin typeface="Aptos" panose="020B0004020202020204" pitchFamily="34" charset="0"/>
                  </a:rPr>
                  <a:t>Identical Fermi Surface </a:t>
                </a:r>
                <a14:m>
                  <m:oMath xmlns:m="http://schemas.openxmlformats.org/officeDocument/2006/math">
                    <m:r>
                      <a:rPr lang="es-ES" sz="3600" b="0" i="1" smtClean="0">
                        <a:solidFill>
                          <a:srgbClr val="02426A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3600" dirty="0">
                    <a:solidFill>
                      <a:srgbClr val="02426A"/>
                    </a:solidFill>
                    <a:latin typeface="Aptos" panose="020B0004020202020204" pitchFamily="34" charset="0"/>
                  </a:rPr>
                  <a:t> Only difference is </a:t>
                </a:r>
                <a14:m>
                  <m:oMath xmlns:m="http://schemas.openxmlformats.org/officeDocument/2006/math">
                    <m:r>
                      <a:rPr lang="es-ES" sz="3600" b="0" i="1" smtClean="0">
                        <a:solidFill>
                          <a:srgbClr val="02426A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s-ES" sz="3600" b="0" i="1" smtClean="0">
                        <a:solidFill>
                          <a:srgbClr val="02426A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GB" sz="3600" dirty="0">
                  <a:solidFill>
                    <a:srgbClr val="02426A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Título 5">
                <a:extLst>
                  <a:ext uri="{FF2B5EF4-FFF2-40B4-BE49-F238E27FC236}">
                    <a16:creationId xmlns:a16="http://schemas.microsoft.com/office/drawing/2014/main" id="{0F6DC426-1172-09A1-8722-CFA236AB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510"/>
                <a:ext cx="10515600" cy="906300"/>
              </a:xfrm>
              <a:prstGeom prst="rect">
                <a:avLst/>
              </a:prstGeom>
              <a:blipFill>
                <a:blip r:embed="rId7"/>
                <a:stretch>
                  <a:fillRect l="-1797" b="-8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49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24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960513" y="2450970"/>
            <a:ext cx="10270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2426B"/>
                </a:solidFill>
              </a:rPr>
              <a:t>Method</a:t>
            </a:r>
            <a:r>
              <a:rPr lang="es-ES" sz="3200" b="1" dirty="0">
                <a:solidFill>
                  <a:srgbClr val="02426B"/>
                </a:solidFill>
              </a:rPr>
              <a:t>: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</a:p>
          <a:p>
            <a:r>
              <a:rPr lang="es-ES" sz="4800" dirty="0">
                <a:solidFill>
                  <a:srgbClr val="02426B"/>
                </a:solidFill>
              </a:rPr>
              <a:t>Angle-</a:t>
            </a:r>
            <a:r>
              <a:rPr lang="es-ES" sz="4800" dirty="0" err="1">
                <a:solidFill>
                  <a:srgbClr val="02426B"/>
                </a:solidFill>
              </a:rPr>
              <a:t>Dependent</a:t>
            </a:r>
            <a:r>
              <a:rPr lang="es-ES" sz="4800" dirty="0">
                <a:solidFill>
                  <a:srgbClr val="02426B"/>
                </a:solidFill>
              </a:rPr>
              <a:t> Magneto-</a:t>
            </a:r>
            <a:r>
              <a:rPr lang="es-ES" sz="4800" dirty="0" err="1">
                <a:solidFill>
                  <a:srgbClr val="02426B"/>
                </a:solidFill>
              </a:rPr>
              <a:t>Resistance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3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25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02426B"/>
                </a:solidFill>
              </a:rPr>
              <a:t>C-axis </a:t>
            </a:r>
            <a:r>
              <a:rPr lang="es-ES" sz="3200" dirty="0" err="1">
                <a:solidFill>
                  <a:srgbClr val="02426B"/>
                </a:solidFill>
              </a:rPr>
              <a:t>electric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transport</a:t>
            </a:r>
            <a:r>
              <a:rPr lang="es-ES" sz="3200" dirty="0">
                <a:solidFill>
                  <a:srgbClr val="02426B"/>
                </a:solidFill>
              </a:rPr>
              <a:t> in a </a:t>
            </a:r>
            <a:r>
              <a:rPr lang="es-ES" sz="3200" dirty="0" err="1">
                <a:solidFill>
                  <a:srgbClr val="02426B"/>
                </a:solidFill>
              </a:rPr>
              <a:t>magnetic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field</a:t>
            </a:r>
            <a:endParaRPr lang="en-GB" sz="3200" dirty="0">
              <a:solidFill>
                <a:srgbClr val="02426B"/>
              </a:solidFill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42" y="1381437"/>
            <a:ext cx="5489369" cy="49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4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26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777239" y="490194"/>
            <a:ext cx="1053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2426B"/>
                </a:solidFill>
              </a:rPr>
              <a:t>Electrons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draw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orbits</a:t>
            </a:r>
            <a:r>
              <a:rPr lang="es-ES" sz="3200" dirty="0">
                <a:solidFill>
                  <a:srgbClr val="02426B"/>
                </a:solidFill>
              </a:rPr>
              <a:t> in the Fermi </a:t>
            </a:r>
            <a:r>
              <a:rPr lang="es-ES" sz="3200" dirty="0" err="1">
                <a:solidFill>
                  <a:srgbClr val="02426B"/>
                </a:solidFill>
              </a:rPr>
              <a:t>surface</a:t>
            </a:r>
            <a:endParaRPr lang="en-GB" sz="3200" dirty="0">
              <a:solidFill>
                <a:srgbClr val="02426B"/>
              </a:solidFill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01202"/>
            <a:ext cx="2093517" cy="1873848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04F8F0E-272C-7BB7-ABC6-C3D19BC3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34" y="1020150"/>
            <a:ext cx="5833586" cy="66549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4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27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901202"/>
            <a:ext cx="2093517" cy="1873848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04F8F0E-272C-7BB7-ABC6-C3D19BC3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934" y="1020150"/>
            <a:ext cx="5833586" cy="66549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E1E4D35-CF0F-206F-9B2F-D187F49054F2}"/>
                  </a:ext>
                </a:extLst>
              </p:cNvPr>
              <p:cNvSpPr txBox="1"/>
              <p:nvPr/>
            </p:nvSpPr>
            <p:spPr>
              <a:xfrm>
                <a:off x="9599328" y="3121223"/>
                <a:ext cx="16741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0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s-ES" sz="4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4000" b="1" dirty="0"/>
                  <a:t> vs  </a:t>
                </a:r>
                <a14:m>
                  <m:oMath xmlns:m="http://schemas.openxmlformats.org/officeDocument/2006/math">
                    <m:r>
                      <a:rPr lang="es-ES" sz="4000" b="1" i="1" smtClean="0"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endParaRPr lang="en-GB" sz="40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E1E4D35-CF0F-206F-9B2F-D187F490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328" y="3121223"/>
                <a:ext cx="1674113" cy="615553"/>
              </a:xfrm>
              <a:prstGeom prst="rect">
                <a:avLst/>
              </a:prstGeom>
              <a:blipFill>
                <a:blip r:embed="rId4"/>
                <a:stretch>
                  <a:fillRect t="-24752" r="-2190" b="-495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350F1E4-D152-1680-42EF-A58C7FD39972}"/>
              </a:ext>
            </a:extLst>
          </p:cNvPr>
          <p:cNvSpPr txBox="1"/>
          <p:nvPr/>
        </p:nvSpPr>
        <p:spPr>
          <a:xfrm>
            <a:off x="777239" y="490194"/>
            <a:ext cx="1053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2426B"/>
                </a:solidFill>
              </a:rPr>
              <a:t>Electrons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draw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orbits</a:t>
            </a:r>
            <a:r>
              <a:rPr lang="es-ES" sz="3200" dirty="0">
                <a:solidFill>
                  <a:srgbClr val="02426B"/>
                </a:solidFill>
              </a:rPr>
              <a:t> in the Fermi </a:t>
            </a:r>
            <a:r>
              <a:rPr lang="es-ES" sz="3200" dirty="0" err="1">
                <a:solidFill>
                  <a:srgbClr val="02426B"/>
                </a:solidFill>
              </a:rPr>
              <a:t>surface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339E6A4C-0F5F-0E3B-812B-66D0F2FE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4" y="707165"/>
            <a:ext cx="7367647" cy="5894118"/>
          </a:xfrm>
          <a:prstGeom prst="rect">
            <a:avLst/>
          </a:prstGeom>
        </p:spPr>
      </p:pic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28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04F8F0E-272C-7BB7-ABC6-C3D19BC3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8" y="2313409"/>
            <a:ext cx="4062508" cy="46345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1" y="1281844"/>
            <a:ext cx="1648161" cy="147522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39A181-7E08-4373-C8EA-32D62304D2CF}"/>
              </a:ext>
            </a:extLst>
          </p:cNvPr>
          <p:cNvSpPr txBox="1"/>
          <p:nvPr/>
        </p:nvSpPr>
        <p:spPr>
          <a:xfrm>
            <a:off x="777239" y="490194"/>
            <a:ext cx="1053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2426B"/>
                </a:solidFill>
              </a:rPr>
              <a:t>Resistivity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oscillates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due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to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averaging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of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velocities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along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orbits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2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29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04F8F0E-272C-7BB7-ABC6-C3D19BC3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8" y="2313409"/>
            <a:ext cx="4062508" cy="46345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96460A7C-16B2-1EC9-4190-20CE8C169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19" y="1988855"/>
            <a:ext cx="6929535" cy="3637342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1" y="1281844"/>
            <a:ext cx="1648161" cy="14752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E22048-6859-AB47-E4DC-8BD5BFC67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39" y="5705918"/>
            <a:ext cx="6693462" cy="661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9A25D06-800D-420F-B085-09EB74786482}"/>
                  </a:ext>
                </a:extLst>
              </p:cNvPr>
              <p:cNvSpPr txBox="1"/>
              <p:nvPr/>
            </p:nvSpPr>
            <p:spPr>
              <a:xfrm>
                <a:off x="7741113" y="1231803"/>
                <a:ext cx="204549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40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9A25D06-800D-420F-B085-09EB74786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3" y="1231803"/>
                <a:ext cx="2045496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9B39A181-7E08-4373-C8EA-32D62304D2CF}"/>
              </a:ext>
            </a:extLst>
          </p:cNvPr>
          <p:cNvSpPr txBox="1"/>
          <p:nvPr/>
        </p:nvSpPr>
        <p:spPr>
          <a:xfrm>
            <a:off x="777239" y="490194"/>
            <a:ext cx="1053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2426B"/>
                </a:solidFill>
              </a:rPr>
              <a:t>Resistivity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oscillates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due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to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averaging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of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velocities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along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orbits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5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1C25981-E3BF-21BA-B309-977F66E1130B}"/>
              </a:ext>
            </a:extLst>
          </p:cNvPr>
          <p:cNvSpPr txBox="1"/>
          <p:nvPr/>
        </p:nvSpPr>
        <p:spPr>
          <a:xfrm>
            <a:off x="985829" y="369469"/>
            <a:ext cx="1042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Aptos" panose="020B0004020202020204" pitchFamily="34" charset="0"/>
              </a:rPr>
              <a:t>The </a:t>
            </a:r>
            <a:r>
              <a:rPr lang="es-ES" sz="3600" dirty="0" err="1">
                <a:latin typeface="Aptos" panose="020B0004020202020204" pitchFamily="34" charset="0"/>
              </a:rPr>
              <a:t>conventional</a:t>
            </a:r>
            <a:r>
              <a:rPr lang="es-ES" sz="3600" dirty="0">
                <a:latin typeface="Aptos" panose="020B0004020202020204" pitchFamily="34" charset="0"/>
              </a:rPr>
              <a:t> metal.  </a:t>
            </a:r>
            <a:endParaRPr lang="en-GB" sz="3600" dirty="0">
              <a:latin typeface="Aptos" panose="020B0004020202020204" pitchFamily="34" charset="0"/>
            </a:endParaRPr>
          </a:p>
        </p:txBody>
      </p:sp>
      <p:pic>
        <p:nvPicPr>
          <p:cNvPr id="49" name="Picture 12">
            <a:extLst>
              <a:ext uri="{FF2B5EF4-FFF2-40B4-BE49-F238E27FC236}">
                <a16:creationId xmlns:a16="http://schemas.microsoft.com/office/drawing/2014/main" id="{A1CA3406-EC8D-B92E-CD2C-60147B12CC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3" y="1577911"/>
            <a:ext cx="5142975" cy="3702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65AF6A9-4AC9-D31F-1448-9E7A395D84D0}"/>
                  </a:ext>
                </a:extLst>
              </p:cNvPr>
              <p:cNvSpPr txBox="1"/>
              <p:nvPr/>
            </p:nvSpPr>
            <p:spPr>
              <a:xfrm>
                <a:off x="8318139" y="1642914"/>
                <a:ext cx="16362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GB" sz="40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065AF6A9-4AC9-D31F-1448-9E7A395D8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39" y="1642914"/>
                <a:ext cx="163628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E8E8474-0DCF-11A8-7E0E-743D2793B8CE}"/>
                  </a:ext>
                </a:extLst>
              </p:cNvPr>
              <p:cNvSpPr txBox="1"/>
              <p:nvPr/>
            </p:nvSpPr>
            <p:spPr>
              <a:xfrm>
                <a:off x="8318139" y="3121223"/>
                <a:ext cx="194245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E8E8474-0DCF-11A8-7E0E-743D2793B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39" y="3121223"/>
                <a:ext cx="194245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BEFD4C0-AED7-4F79-8017-71C6042C0F14}"/>
                  </a:ext>
                </a:extLst>
              </p:cNvPr>
              <p:cNvSpPr txBox="1"/>
              <p:nvPr/>
            </p:nvSpPr>
            <p:spPr>
              <a:xfrm>
                <a:off x="8318139" y="4555654"/>
                <a:ext cx="18395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BEFD4C0-AED7-4F79-8017-71C6042C0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39" y="4555654"/>
                <a:ext cx="1839542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0B74253-E007-2169-0BD8-3CAFEDC6D907}"/>
              </a:ext>
            </a:extLst>
          </p:cNvPr>
          <p:cNvSpPr txBox="1">
            <a:spLocks/>
          </p:cNvSpPr>
          <p:nvPr/>
        </p:nvSpPr>
        <p:spPr>
          <a:xfrm>
            <a:off x="334937" y="1317964"/>
            <a:ext cx="3205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latin typeface="Aptos" panose="020B0004020202020204" pitchFamily="34" charset="0"/>
              </a:rPr>
              <a:t>Nakamae</a:t>
            </a:r>
            <a:r>
              <a:rPr lang="en-US" sz="1400" b="1" dirty="0">
                <a:latin typeface="Aptos" panose="020B0004020202020204" pitchFamily="34" charset="0"/>
              </a:rPr>
              <a:t> et al. PRB 2003</a:t>
            </a:r>
          </a:p>
        </p:txBody>
      </p:sp>
    </p:spTree>
    <p:extLst>
      <p:ext uri="{BB962C8B-B14F-4D97-AF65-F5344CB8AC3E}">
        <p14:creationId xmlns:p14="http://schemas.microsoft.com/office/powerpoint/2010/main" val="33286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30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04F8F0E-272C-7BB7-ABC6-C3D19BC3D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8" y="2299807"/>
            <a:ext cx="4062508" cy="46345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DC5FDA22-2E12-DEA5-16A6-3F0CB7D2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1" y="1281844"/>
            <a:ext cx="1648161" cy="147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9A25D06-800D-420F-B085-09EB74786482}"/>
                  </a:ext>
                </a:extLst>
              </p:cNvPr>
              <p:cNvSpPr txBox="1"/>
              <p:nvPr/>
            </p:nvSpPr>
            <p:spPr>
              <a:xfrm>
                <a:off x="7645863" y="1231803"/>
                <a:ext cx="24792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40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9A25D06-800D-420F-B085-09EB74786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863" y="1231803"/>
                <a:ext cx="2479212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3FCFB6B-8A10-24E0-8C78-A8D346C87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18" y="1925773"/>
            <a:ext cx="7017603" cy="45970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81D7F0-0C29-45F6-CD41-ECB54A5A1D8F}"/>
              </a:ext>
            </a:extLst>
          </p:cNvPr>
          <p:cNvSpPr txBox="1"/>
          <p:nvPr/>
        </p:nvSpPr>
        <p:spPr>
          <a:xfrm>
            <a:off x="777239" y="490194"/>
            <a:ext cx="1053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02426B"/>
                </a:solidFill>
              </a:rPr>
              <a:t>Resistivity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oscillates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due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to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averaging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of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velocities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along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orbits</a:t>
            </a:r>
            <a:endParaRPr lang="en-GB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5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31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23C7D10-1E71-4DC1-74E2-45004EE323DD}"/>
                  </a:ext>
                </a:extLst>
              </p:cNvPr>
              <p:cNvSpPr txBox="1"/>
              <p:nvPr/>
            </p:nvSpPr>
            <p:spPr>
              <a:xfrm>
                <a:off x="777240" y="490194"/>
                <a:ext cx="102709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>
                    <a:solidFill>
                      <a:srgbClr val="02426B"/>
                    </a:solidFill>
                  </a:rPr>
                  <a:t>Extracting </a:t>
                </a:r>
                <a14:m>
                  <m:oMath xmlns:m="http://schemas.openxmlformats.org/officeDocument/2006/math"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s-ES" sz="3200" b="1" dirty="0">
                    <a:solidFill>
                      <a:srgbClr val="02426B"/>
                    </a:solidFill>
                  </a:rPr>
                  <a:t>:</a:t>
                </a:r>
                <a:r>
                  <a:rPr lang="es-ES" sz="3200" dirty="0">
                    <a:solidFill>
                      <a:srgbClr val="02426B"/>
                    </a:solidFill>
                  </a:rPr>
                  <a:t> </a:t>
                </a:r>
                <a:r>
                  <a:rPr lang="es-ES" sz="3200" dirty="0" err="1">
                    <a:solidFill>
                      <a:srgbClr val="02426B"/>
                    </a:solidFill>
                  </a:rPr>
                  <a:t>Chamber’s</a:t>
                </a:r>
                <a:r>
                  <a:rPr lang="es-ES" sz="3200" dirty="0">
                    <a:solidFill>
                      <a:srgbClr val="02426B"/>
                    </a:solidFill>
                  </a:rPr>
                  <a:t> formula</a:t>
                </a:r>
                <a:endParaRPr lang="en-GB" sz="3200" dirty="0">
                  <a:solidFill>
                    <a:srgbClr val="02426B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23C7D10-1E71-4DC1-74E2-45004EE3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490194"/>
                <a:ext cx="10270974" cy="584775"/>
              </a:xfrm>
              <a:prstGeom prst="rect">
                <a:avLst/>
              </a:prstGeom>
              <a:blipFill>
                <a:blip r:embed="rId2"/>
                <a:stretch>
                  <a:fillRect l="-1544" t="-12500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903E3A-F46D-D4C6-2E8D-160DD990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76" y="545475"/>
            <a:ext cx="4048341" cy="1937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FFC326-3C52-0744-55E4-AAC1ACB2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20" y="2816202"/>
            <a:ext cx="11649959" cy="1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32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23C7D10-1E71-4DC1-74E2-45004EE323DD}"/>
                  </a:ext>
                </a:extLst>
              </p:cNvPr>
              <p:cNvSpPr txBox="1"/>
              <p:nvPr/>
            </p:nvSpPr>
            <p:spPr>
              <a:xfrm>
                <a:off x="777240" y="490194"/>
                <a:ext cx="102709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>
                    <a:solidFill>
                      <a:srgbClr val="02426B"/>
                    </a:solidFill>
                  </a:rPr>
                  <a:t>Extracting </a:t>
                </a:r>
                <a14:m>
                  <m:oMath xmlns:m="http://schemas.openxmlformats.org/officeDocument/2006/math"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3200" b="1" i="1" smtClean="0">
                        <a:solidFill>
                          <a:srgbClr val="02426B"/>
                        </a:solidFill>
                        <a:latin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s-ES" sz="3200" b="1" dirty="0">
                    <a:solidFill>
                      <a:srgbClr val="02426B"/>
                    </a:solidFill>
                  </a:rPr>
                  <a:t>:</a:t>
                </a:r>
                <a:r>
                  <a:rPr lang="es-ES" sz="3200" dirty="0">
                    <a:solidFill>
                      <a:srgbClr val="02426B"/>
                    </a:solidFill>
                  </a:rPr>
                  <a:t> </a:t>
                </a:r>
                <a:r>
                  <a:rPr lang="es-ES" sz="3200" dirty="0" err="1">
                    <a:solidFill>
                      <a:srgbClr val="02426B"/>
                    </a:solidFill>
                  </a:rPr>
                  <a:t>Chamber’s</a:t>
                </a:r>
                <a:r>
                  <a:rPr lang="es-ES" sz="3200" dirty="0">
                    <a:solidFill>
                      <a:srgbClr val="02426B"/>
                    </a:solidFill>
                  </a:rPr>
                  <a:t> formula</a:t>
                </a:r>
                <a:endParaRPr lang="en-GB" sz="3200" dirty="0">
                  <a:solidFill>
                    <a:srgbClr val="02426B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23C7D10-1E71-4DC1-74E2-45004EE3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490194"/>
                <a:ext cx="10270974" cy="584775"/>
              </a:xfrm>
              <a:prstGeom prst="rect">
                <a:avLst/>
              </a:prstGeom>
              <a:blipFill>
                <a:blip r:embed="rId2"/>
                <a:stretch>
                  <a:fillRect l="-1544" t="-12500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34FA14D3-76F2-852B-5351-F79143229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1" y="2877679"/>
            <a:ext cx="10925666" cy="372360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FC7C1933-5FA9-5E9F-A370-73697086E12C}"/>
              </a:ext>
            </a:extLst>
          </p:cNvPr>
          <p:cNvSpPr txBox="1">
            <a:spLocks/>
          </p:cNvSpPr>
          <p:nvPr/>
        </p:nvSpPr>
        <p:spPr>
          <a:xfrm>
            <a:off x="8623552" y="6236158"/>
            <a:ext cx="4041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 dirty="0" err="1">
                <a:latin typeface="Aptos" panose="020B0004020202020204" pitchFamily="34" charset="0"/>
              </a:rPr>
              <a:t>Grissonnanche</a:t>
            </a:r>
            <a:r>
              <a:rPr lang="fr-FR" sz="1400" b="1" dirty="0">
                <a:latin typeface="Aptos" panose="020B0004020202020204" pitchFamily="34" charset="0"/>
              </a:rPr>
              <a:t> et. al. </a:t>
            </a:r>
          </a:p>
          <a:p>
            <a:r>
              <a:rPr lang="fr-FR" sz="1400" b="1" dirty="0">
                <a:latin typeface="Aptos" panose="020B0004020202020204" pitchFamily="34" charset="0"/>
              </a:rPr>
              <a:t>Nature, 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4AA9480-919A-D7FD-6F8E-BFF91059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20" y="1288156"/>
            <a:ext cx="11649959" cy="1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33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Un coche en una calle&#10;&#10;Descripción generada automáticamente con confianza media">
            <a:extLst>
              <a:ext uri="{FF2B5EF4-FFF2-40B4-BE49-F238E27FC236}">
                <a16:creationId xmlns:a16="http://schemas.microsoft.com/office/drawing/2014/main" id="{5859E004-8075-E627-34B1-49833CE8B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6" y="2516135"/>
            <a:ext cx="5566436" cy="39329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07F4E7-C569-FA4E-EFBC-7E196300A8D2}"/>
              </a:ext>
            </a:extLst>
          </p:cNvPr>
          <p:cNvSpPr txBox="1"/>
          <p:nvPr/>
        </p:nvSpPr>
        <p:spPr>
          <a:xfrm>
            <a:off x="777240" y="422022"/>
            <a:ext cx="1101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02426A"/>
                </a:solidFill>
                <a:latin typeface="Aptos" panose="020B0004020202020204" pitchFamily="34" charset="0"/>
              </a:rPr>
              <a:t>Experiment</a:t>
            </a:r>
            <a:r>
              <a:rPr lang="es-ES" sz="2400" b="1" dirty="0">
                <a:solidFill>
                  <a:srgbClr val="02426A"/>
                </a:solidFill>
                <a:latin typeface="Aptos" panose="020B0004020202020204" pitchFamily="34" charset="0"/>
              </a:rPr>
              <a:t>:</a:t>
            </a:r>
            <a:endParaRPr lang="en-GB" sz="2400" b="1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BEC69C-BEBE-ABAD-6032-3D196CA6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1" y="863555"/>
            <a:ext cx="4258269" cy="15146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83BF2CD-9164-4393-B432-CEFB7A1BD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70" y="422022"/>
            <a:ext cx="6006978" cy="340757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447D68B-0FA3-ADCF-D6C1-AD81AF0D673F}"/>
              </a:ext>
            </a:extLst>
          </p:cNvPr>
          <p:cNvSpPr txBox="1"/>
          <p:nvPr/>
        </p:nvSpPr>
        <p:spPr>
          <a:xfrm>
            <a:off x="6096000" y="4892068"/>
            <a:ext cx="3387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</a:rPr>
              <a:t>42 Tesla</a:t>
            </a:r>
          </a:p>
          <a:p>
            <a:endParaRPr lang="es-E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</a:rPr>
              <a:t>4 </a:t>
            </a:r>
            <a:r>
              <a:rPr lang="es-ES" sz="2400" dirty="0" err="1">
                <a:latin typeface="Aptos" panose="020B0004020202020204" pitchFamily="34" charset="0"/>
              </a:rPr>
              <a:t>samples</a:t>
            </a:r>
            <a:endParaRPr lang="es-ES" sz="2400" dirty="0">
              <a:latin typeface="Aptos" panose="020B0004020202020204" pitchFamily="34" charset="0"/>
            </a:endParaRPr>
          </a:p>
          <a:p>
            <a:pPr marL="2571750" lvl="5" indent="-285750">
              <a:buFont typeface="Arial" panose="020B0604020202020204" pitchFamily="34" charset="0"/>
              <a:buChar char="•"/>
            </a:pPr>
            <a:endParaRPr lang="es-ES" sz="2400" dirty="0">
              <a:latin typeface="Aptos" panose="020B0004020202020204" pitchFamily="34" charset="0"/>
            </a:endParaRPr>
          </a:p>
          <a:p>
            <a:endParaRPr lang="es-ES" sz="2400" dirty="0">
              <a:latin typeface="Aptos" panose="020B00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BB25D1-B4F4-7D3D-2563-13EC6A8C8FCF}"/>
              </a:ext>
            </a:extLst>
          </p:cNvPr>
          <p:cNvSpPr txBox="1"/>
          <p:nvPr/>
        </p:nvSpPr>
        <p:spPr>
          <a:xfrm>
            <a:off x="8784258" y="4892068"/>
            <a:ext cx="3003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</a:rPr>
              <a:t>300 L/s </a:t>
            </a:r>
            <a:r>
              <a:rPr lang="es-ES" sz="2400" dirty="0" err="1">
                <a:latin typeface="Aptos" panose="020B0004020202020204" pitchFamily="34" charset="0"/>
              </a:rPr>
              <a:t>for</a:t>
            </a:r>
            <a:r>
              <a:rPr lang="es-ES" sz="2400" dirty="0">
                <a:latin typeface="Aptos" panose="020B0004020202020204" pitchFamily="34" charset="0"/>
              </a:rPr>
              <a:t> </a:t>
            </a:r>
            <a:r>
              <a:rPr lang="es-ES" sz="2400" dirty="0" err="1">
                <a:latin typeface="Aptos" panose="020B0004020202020204" pitchFamily="34" charset="0"/>
              </a:rPr>
              <a:t>cooling</a:t>
            </a:r>
            <a:endParaRPr lang="es-E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Aptos" panose="020B0004020202020204" pitchFamily="34" charset="0"/>
              </a:rPr>
              <a:t>13 </a:t>
            </a:r>
            <a:r>
              <a:rPr lang="es-ES" sz="2400" dirty="0" err="1">
                <a:latin typeface="Aptos" panose="020B0004020202020204" pitchFamily="34" charset="0"/>
              </a:rPr>
              <a:t>temperatures</a:t>
            </a:r>
            <a:endParaRPr lang="es-ES" sz="2400" dirty="0">
              <a:latin typeface="Aptos" panose="020B00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5A8822-3422-ACC6-B0A1-40E4A3DA44E7}"/>
              </a:ext>
            </a:extLst>
          </p:cNvPr>
          <p:cNvSpPr txBox="1"/>
          <p:nvPr/>
        </p:nvSpPr>
        <p:spPr>
          <a:xfrm>
            <a:off x="6096000" y="4237515"/>
            <a:ext cx="5566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Aptos" panose="020B0004020202020204" pitchFamily="34" charset="0"/>
              </a:rPr>
              <a:t>Largest</a:t>
            </a:r>
            <a:r>
              <a:rPr lang="es-ES" sz="2000" dirty="0">
                <a:latin typeface="Aptos" panose="020B0004020202020204" pitchFamily="34" charset="0"/>
              </a:rPr>
              <a:t> resistive </a:t>
            </a:r>
            <a:r>
              <a:rPr lang="es-ES" sz="2000" dirty="0" err="1">
                <a:latin typeface="Aptos" panose="020B0004020202020204" pitchFamily="34" charset="0"/>
              </a:rPr>
              <a:t>continuous</a:t>
            </a:r>
            <a:r>
              <a:rPr lang="es-ES" sz="2000" dirty="0">
                <a:latin typeface="Aptos" panose="020B0004020202020204" pitchFamily="34" charset="0"/>
              </a:rPr>
              <a:t> </a:t>
            </a:r>
            <a:r>
              <a:rPr lang="es-ES" sz="2000" dirty="0" err="1">
                <a:latin typeface="Aptos" panose="020B0004020202020204" pitchFamily="34" charset="0"/>
              </a:rPr>
              <a:t>magnet</a:t>
            </a:r>
            <a:r>
              <a:rPr lang="es-ES" sz="2000" dirty="0">
                <a:latin typeface="Aptos" panose="020B0004020202020204" pitchFamily="34" charset="0"/>
              </a:rPr>
              <a:t> in the </a:t>
            </a:r>
            <a:r>
              <a:rPr lang="es-ES" sz="2000" dirty="0" err="1">
                <a:latin typeface="Aptos" panose="020B0004020202020204" pitchFamily="34" charset="0"/>
              </a:rPr>
              <a:t>world</a:t>
            </a:r>
            <a:endParaRPr lang="en-GB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34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2426B"/>
                </a:solidFill>
              </a:rPr>
              <a:t>Samples</a:t>
            </a:r>
            <a:endParaRPr lang="en-GB" sz="3200" dirty="0">
              <a:solidFill>
                <a:srgbClr val="02426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interior, pastel, tenedor, tabla&#10;&#10;Descripción generada automáticamente">
            <a:extLst>
              <a:ext uri="{FF2B5EF4-FFF2-40B4-BE49-F238E27FC236}">
                <a16:creationId xmlns:a16="http://schemas.microsoft.com/office/drawing/2014/main" id="{1CFB8190-7E41-5C7C-E743-6336C4260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8" y="1852976"/>
            <a:ext cx="4269736" cy="397030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2022974-9A60-67A8-94DF-9A00D6C41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19" y="1660270"/>
            <a:ext cx="462979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35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02426B"/>
                </a:solidFill>
              </a:rPr>
              <a:t>Experiment configuration</a:t>
            </a:r>
            <a:endParaRPr lang="es-ES" sz="3200" dirty="0">
              <a:solidFill>
                <a:srgbClr val="02426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076BD55-07AA-4529-97D9-912663EB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09" y="1213451"/>
            <a:ext cx="5577182" cy="5130066"/>
          </a:xfrm>
          <a:prstGeom prst="rect">
            <a:avLst/>
          </a:prstGeom>
        </p:spPr>
      </p:pic>
      <p:sp>
        <p:nvSpPr>
          <p:cNvPr id="9" name="Flecha: curvada hacia arriba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CF424AE-CA76-3CA6-BB24-0327EBFE2688}"/>
              </a:ext>
            </a:extLst>
          </p:cNvPr>
          <p:cNvSpPr/>
          <p:nvPr/>
        </p:nvSpPr>
        <p:spPr>
          <a:xfrm>
            <a:off x="7803879" y="5703941"/>
            <a:ext cx="703386" cy="472560"/>
          </a:xfrm>
          <a:prstGeom prst="curvedUpArrow">
            <a:avLst>
              <a:gd name="adj1" fmla="val 25000"/>
              <a:gd name="adj2" fmla="val 64864"/>
              <a:gd name="adj3" fmla="val 37059"/>
            </a:avLst>
          </a:prstGeom>
          <a:solidFill>
            <a:srgbClr val="19D9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BC6A6C6-3BA7-620E-04B6-A2A23CA7C7E5}"/>
                  </a:ext>
                </a:extLst>
              </p:cNvPr>
              <p:cNvSpPr txBox="1"/>
              <p:nvPr/>
            </p:nvSpPr>
            <p:spPr>
              <a:xfrm>
                <a:off x="8289638" y="5316237"/>
                <a:ext cx="81258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smtClean="0">
                          <a:ln>
                            <a:solidFill>
                              <a:schemeClr val="accent1">
                                <a:shade val="15000"/>
                              </a:schemeClr>
                            </a:solidFill>
                          </a:ln>
                          <a:solidFill>
                            <a:srgbClr val="19D919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en-GB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19D919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BC6A6C6-3BA7-620E-04B6-A2A23CA7C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638" y="5316237"/>
                <a:ext cx="81258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94B85F1-00A9-7AB7-0D63-452266BE3689}"/>
                  </a:ext>
                </a:extLst>
              </p:cNvPr>
              <p:cNvSpPr txBox="1"/>
              <p:nvPr/>
            </p:nvSpPr>
            <p:spPr>
              <a:xfrm>
                <a:off x="8180824" y="2934813"/>
                <a:ext cx="812581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4400" b="1" i="1" smtClean="0">
                          <a:ln>
                            <a:solidFill>
                              <a:schemeClr val="accent1">
                                <a:shade val="15000"/>
                              </a:schemeClr>
                            </a:solidFill>
                          </a:ln>
                          <a:solidFill>
                            <a:srgbClr val="D7D7FF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s-ES" sz="44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D7D7FF"/>
                  </a:solidFill>
                  <a:latin typeface="+mj-lt"/>
                </a:endParaRPr>
              </a:p>
              <a:p>
                <a:endParaRPr lang="es-ES" sz="44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D7D7FF"/>
                  </a:solidFill>
                  <a:latin typeface="+mj-lt"/>
                </a:endParaRPr>
              </a:p>
              <a:p>
                <a:endParaRPr lang="en-GB" sz="4400" b="1" dirty="0">
                  <a:ln>
                    <a:solidFill>
                      <a:schemeClr val="accent1">
                        <a:shade val="15000"/>
                      </a:schemeClr>
                    </a:solidFill>
                  </a:ln>
                  <a:solidFill>
                    <a:srgbClr val="D7D7FF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94B85F1-00A9-7AB7-0D63-452266BE3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24" y="2934813"/>
                <a:ext cx="812581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93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36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43E9A79-A718-51C1-7134-B4B40199F118}"/>
              </a:ext>
            </a:extLst>
          </p:cNvPr>
          <p:cNvGrpSpPr/>
          <p:nvPr/>
        </p:nvGrpSpPr>
        <p:grpSpPr>
          <a:xfrm>
            <a:off x="838128" y="1341296"/>
            <a:ext cx="2855999" cy="2504860"/>
            <a:chOff x="3307409" y="1213451"/>
            <a:chExt cx="5849216" cy="5130066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D076BD55-07AA-4529-97D9-912663EB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409" y="1213451"/>
              <a:ext cx="5577182" cy="5130066"/>
            </a:xfrm>
            <a:prstGeom prst="rect">
              <a:avLst/>
            </a:prstGeom>
          </p:spPr>
        </p:pic>
        <p:sp>
          <p:nvSpPr>
            <p:cNvPr id="9" name="Flecha: curvada hacia arriba 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CF424AE-CA76-3CA6-BB24-0327EBFE2688}"/>
                </a:ext>
              </a:extLst>
            </p:cNvPr>
            <p:cNvSpPr/>
            <p:nvPr/>
          </p:nvSpPr>
          <p:spPr>
            <a:xfrm>
              <a:off x="7803879" y="5703941"/>
              <a:ext cx="703386" cy="472560"/>
            </a:xfrm>
            <a:prstGeom prst="curvedUpArrow">
              <a:avLst>
                <a:gd name="adj1" fmla="val 25000"/>
                <a:gd name="adj2" fmla="val 64864"/>
                <a:gd name="adj3" fmla="val 37059"/>
              </a:avLst>
            </a:prstGeom>
            <a:solidFill>
              <a:srgbClr val="19D91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BC6A6C6-3BA7-620E-04B6-A2A23CA7C7E5}"/>
                    </a:ext>
                  </a:extLst>
                </p:cNvPr>
                <p:cNvSpPr txBox="1"/>
                <p:nvPr/>
              </p:nvSpPr>
              <p:spPr>
                <a:xfrm>
                  <a:off x="8344045" y="5199693"/>
                  <a:ext cx="812580" cy="779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1" i="1" smtClean="0">
                            <a:ln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rgbClr val="19D919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GB" sz="1400" b="1" dirty="0">
                    <a:ln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rgbClr val="19D91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BC6A6C6-3BA7-620E-04B6-A2A23CA7C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045" y="5199693"/>
                  <a:ext cx="812580" cy="779683"/>
                </a:xfrm>
                <a:prstGeom prst="rect">
                  <a:avLst/>
                </a:prstGeom>
                <a:blipFill>
                  <a:blip r:embed="rId3"/>
                  <a:stretch>
                    <a:fillRect b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C94B85F1-00A9-7AB7-0D63-452266BE3689}"/>
                    </a:ext>
                  </a:extLst>
                </p:cNvPr>
                <p:cNvSpPr txBox="1"/>
                <p:nvPr/>
              </p:nvSpPr>
              <p:spPr>
                <a:xfrm>
                  <a:off x="8235231" y="2818269"/>
                  <a:ext cx="812580" cy="1091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3600" b="1" i="1" smtClean="0">
                            <a:ln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rgbClr val="D7D7FF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s-ES" sz="3600" b="1" dirty="0">
                    <a:ln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rgbClr val="D7D7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C94B85F1-00A9-7AB7-0D63-452266BE3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231" y="2818269"/>
                  <a:ext cx="812580" cy="10915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Imagen 10" descr="Imagen que contiene interior, tabla, artículos, pequeño&#10;&#10;Descripción generada automáticamente">
            <a:extLst>
              <a:ext uri="{FF2B5EF4-FFF2-40B4-BE49-F238E27FC236}">
                <a16:creationId xmlns:a16="http://schemas.microsoft.com/office/drawing/2014/main" id="{55D3CED9-20EE-8B74-EA06-182BF7937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37" y="2036329"/>
            <a:ext cx="7106345" cy="347229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A084004-FBC9-67FC-C2B1-E3F8375F9760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02426B"/>
                </a:solidFill>
              </a:rPr>
              <a:t>Experiment configuration</a:t>
            </a:r>
            <a:endParaRPr lang="es-ES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2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37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0ADE60F-1C69-5D3B-BB89-66010D4DAA52}"/>
              </a:ext>
            </a:extLst>
          </p:cNvPr>
          <p:cNvSpPr/>
          <p:nvPr/>
        </p:nvSpPr>
        <p:spPr>
          <a:xfrm>
            <a:off x="542041" y="6097160"/>
            <a:ext cx="876693" cy="49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4FD9D42-1649-C00E-97F4-4093047CFCAF}"/>
              </a:ext>
            </a:extLst>
          </p:cNvPr>
          <p:cNvSpPr/>
          <p:nvPr/>
        </p:nvSpPr>
        <p:spPr>
          <a:xfrm>
            <a:off x="6549860" y="6205145"/>
            <a:ext cx="876693" cy="365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43E9A79-A718-51C1-7134-B4B40199F118}"/>
              </a:ext>
            </a:extLst>
          </p:cNvPr>
          <p:cNvGrpSpPr/>
          <p:nvPr/>
        </p:nvGrpSpPr>
        <p:grpSpPr>
          <a:xfrm>
            <a:off x="838128" y="1341296"/>
            <a:ext cx="2855999" cy="2504860"/>
            <a:chOff x="3307409" y="1213451"/>
            <a:chExt cx="5849216" cy="5130066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D076BD55-07AA-4529-97D9-912663EB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409" y="1213451"/>
              <a:ext cx="5577182" cy="5130066"/>
            </a:xfrm>
            <a:prstGeom prst="rect">
              <a:avLst/>
            </a:prstGeom>
          </p:spPr>
        </p:pic>
        <p:sp>
          <p:nvSpPr>
            <p:cNvPr id="9" name="Flecha: curvada hacia arriba 8">
              <a:hlinkClick r:id="" action="ppaction://hlinkshowjump?jump=lastslideviewed" highlightClick="1"/>
              <a:extLst>
                <a:ext uri="{FF2B5EF4-FFF2-40B4-BE49-F238E27FC236}">
                  <a16:creationId xmlns:a16="http://schemas.microsoft.com/office/drawing/2014/main" id="{1CF424AE-CA76-3CA6-BB24-0327EBFE2688}"/>
                </a:ext>
              </a:extLst>
            </p:cNvPr>
            <p:cNvSpPr/>
            <p:nvPr/>
          </p:nvSpPr>
          <p:spPr>
            <a:xfrm>
              <a:off x="7803879" y="5703941"/>
              <a:ext cx="703386" cy="472560"/>
            </a:xfrm>
            <a:prstGeom prst="curvedUpArrow">
              <a:avLst>
                <a:gd name="adj1" fmla="val 25000"/>
                <a:gd name="adj2" fmla="val 64864"/>
                <a:gd name="adj3" fmla="val 37059"/>
              </a:avLst>
            </a:prstGeom>
            <a:solidFill>
              <a:srgbClr val="19D91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BC6A6C6-3BA7-620E-04B6-A2A23CA7C7E5}"/>
                    </a:ext>
                  </a:extLst>
                </p:cNvPr>
                <p:cNvSpPr txBox="1"/>
                <p:nvPr/>
              </p:nvSpPr>
              <p:spPr>
                <a:xfrm>
                  <a:off x="8344045" y="5199693"/>
                  <a:ext cx="812580" cy="7796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b="1" i="1" smtClean="0">
                            <a:ln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rgbClr val="19D919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GB" sz="1400" b="1" dirty="0">
                    <a:ln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rgbClr val="19D91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BC6A6C6-3BA7-620E-04B6-A2A23CA7C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045" y="5199693"/>
                  <a:ext cx="812580" cy="779683"/>
                </a:xfrm>
                <a:prstGeom prst="rect">
                  <a:avLst/>
                </a:prstGeom>
                <a:blipFill>
                  <a:blip r:embed="rId3"/>
                  <a:stretch>
                    <a:fillRect b="-63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C94B85F1-00A9-7AB7-0D63-452266BE3689}"/>
                    </a:ext>
                  </a:extLst>
                </p:cNvPr>
                <p:cNvSpPr txBox="1"/>
                <p:nvPr/>
              </p:nvSpPr>
              <p:spPr>
                <a:xfrm>
                  <a:off x="8235231" y="2818269"/>
                  <a:ext cx="812580" cy="1091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3600" b="1" i="1" smtClean="0">
                            <a:ln>
                              <a:solidFill>
                                <a:schemeClr val="accent1">
                                  <a:shade val="15000"/>
                                </a:schemeClr>
                              </a:solidFill>
                            </a:ln>
                            <a:solidFill>
                              <a:srgbClr val="D7D7FF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s-ES" sz="3600" b="1" dirty="0">
                    <a:ln>
                      <a:solidFill>
                        <a:schemeClr val="accent1">
                          <a:shade val="15000"/>
                        </a:schemeClr>
                      </a:solidFill>
                    </a:ln>
                    <a:solidFill>
                      <a:srgbClr val="D7D7FF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C94B85F1-00A9-7AB7-0D63-452266BE3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231" y="2818269"/>
                  <a:ext cx="812580" cy="10915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Imagen 10" descr="Imagen que contiene interior, tabla, artículos, pequeño&#10;&#10;Descripción generada automáticamente">
            <a:extLst>
              <a:ext uri="{FF2B5EF4-FFF2-40B4-BE49-F238E27FC236}">
                <a16:creationId xmlns:a16="http://schemas.microsoft.com/office/drawing/2014/main" id="{55D3CED9-20EE-8B74-EA06-182BF7937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8" y="4526418"/>
            <a:ext cx="2809767" cy="1372906"/>
          </a:xfrm>
          <a:prstGeom prst="rect">
            <a:avLst/>
          </a:prstGeom>
        </p:spPr>
      </p:pic>
      <p:pic>
        <p:nvPicPr>
          <p:cNvPr id="8" name="Imagen 7" descr="Imagen que contiene edificio, estacionado, camión, grande&#10;&#10;Descripción generada automáticamente">
            <a:extLst>
              <a:ext uri="{FF2B5EF4-FFF2-40B4-BE49-F238E27FC236}">
                <a16:creationId xmlns:a16="http://schemas.microsoft.com/office/drawing/2014/main" id="{3818FBB8-9212-6AE0-7B00-5280090D7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30" y="328138"/>
            <a:ext cx="4451097" cy="629973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5ADFEA-68B4-B7B8-22D5-A6B772CB09B8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rgbClr val="02426B"/>
                </a:solidFill>
              </a:rPr>
              <a:t>Experiment configuration</a:t>
            </a:r>
            <a:endParaRPr lang="es-ES" sz="32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2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0DD807DD-F5D3-C7BB-C3CA-1D4F132ED3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38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A97C552-44A7-FABD-B533-9988BDD73A17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3C7D10-1E71-4DC1-74E2-45004EE323DD}"/>
              </a:ext>
            </a:extLst>
          </p:cNvPr>
          <p:cNvSpPr txBox="1"/>
          <p:nvPr/>
        </p:nvSpPr>
        <p:spPr>
          <a:xfrm>
            <a:off x="885099" y="731520"/>
            <a:ext cx="10270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2426B"/>
                </a:solidFill>
              </a:rPr>
              <a:t>Results</a:t>
            </a:r>
            <a:endParaRPr lang="en-GB" sz="4800" dirty="0">
              <a:solidFill>
                <a:srgbClr val="0242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7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1C15D46-33EA-3E59-6D2D-AE1DDD6BC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39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E94798-1A7E-B8D8-03DE-D2EAA88939E7}"/>
                  </a:ext>
                </a:extLst>
              </p:cNvPr>
              <p:cNvSpPr txBox="1"/>
              <p:nvPr/>
            </p:nvSpPr>
            <p:spPr>
              <a:xfrm>
                <a:off x="777240" y="499621"/>
                <a:ext cx="1027097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>
                    <a:solidFill>
                      <a:srgbClr val="02426B"/>
                    </a:solidFill>
                  </a:rPr>
                  <a:t>Low </a:t>
                </a:r>
                <a:r>
                  <a:rPr lang="es-ES" sz="3200" b="1" dirty="0" err="1">
                    <a:solidFill>
                      <a:srgbClr val="02426B"/>
                    </a:solidFill>
                  </a:rPr>
                  <a:t>Temperature</a:t>
                </a:r>
                <a:r>
                  <a:rPr lang="es-ES" sz="3200" b="1" dirty="0">
                    <a:solidFill>
                      <a:srgbClr val="02426B"/>
                    </a:solidFill>
                  </a:rPr>
                  <a:t>: </a:t>
                </a:r>
                <a:r>
                  <a:rPr lang="es-ES" sz="3200" dirty="0">
                    <a:solidFill>
                      <a:schemeClr val="tx1"/>
                    </a:solidFill>
                  </a:rPr>
                  <a:t>Great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differences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due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to</a:t>
                </a:r>
                <a:r>
                  <a:rPr lang="es-ES" sz="3200" dirty="0">
                    <a:solidFill>
                      <a:schemeClr val="tx1"/>
                    </a:solidFill>
                  </a:rPr>
                  <a:t> FS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folding</a:t>
                </a:r>
                <a:r>
                  <a:rPr lang="es-ES" sz="3200" dirty="0">
                    <a:solidFill>
                      <a:schemeClr val="tx1"/>
                    </a:solidFill>
                  </a:rPr>
                  <a:t>,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but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clean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oscillations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due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to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GB" sz="3200" dirty="0">
                  <a:solidFill>
                    <a:srgbClr val="02426B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E94798-1A7E-B8D8-03DE-D2EAA889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499621"/>
                <a:ext cx="10270974" cy="1077218"/>
              </a:xfrm>
              <a:prstGeom prst="rect">
                <a:avLst/>
              </a:prstGeom>
              <a:blipFill>
                <a:blip r:embed="rId2"/>
                <a:stretch>
                  <a:fillRect l="-1544" t="-7345" b="-18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F942F53A-909A-8B80-B08C-7320BB92A80E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A66F0C1-0A4D-1C1B-183A-D69B97E04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2183075"/>
            <a:ext cx="11899769" cy="42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1C25981-E3BF-21BA-B309-977F66E1130B}"/>
              </a:ext>
            </a:extLst>
          </p:cNvPr>
          <p:cNvSpPr txBox="1"/>
          <p:nvPr/>
        </p:nvSpPr>
        <p:spPr>
          <a:xfrm>
            <a:off x="985829" y="369469"/>
            <a:ext cx="1078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The </a:t>
            </a:r>
            <a:r>
              <a:rPr kumimoji="0" lang="es-ES" sz="36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conventional</a:t>
            </a:r>
            <a:r>
              <a:rPr kumimoji="0" lang="es-E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metal. 	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What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makes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it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strange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?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DA734AE9-D2B2-75AB-A555-AC19E6E9730E}"/>
              </a:ext>
            </a:extLst>
          </p:cNvPr>
          <p:cNvSpPr txBox="1">
            <a:spLocks/>
          </p:cNvSpPr>
          <p:nvPr/>
        </p:nvSpPr>
        <p:spPr>
          <a:xfrm>
            <a:off x="334937" y="1317964"/>
            <a:ext cx="3205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latin typeface="Aptos" panose="020B0004020202020204" pitchFamily="34" charset="0"/>
              </a:rPr>
              <a:t>Nakamae</a:t>
            </a:r>
            <a:r>
              <a:rPr lang="en-US" sz="1400" b="1" dirty="0">
                <a:latin typeface="Aptos" panose="020B0004020202020204" pitchFamily="34" charset="0"/>
              </a:rPr>
              <a:t> et al. PRB 2003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CBC8CFD-7AF6-A424-0C2D-E729DC1C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3" y="1577911"/>
            <a:ext cx="5142975" cy="3702178"/>
          </a:xfrm>
          <a:prstGeom prst="rect">
            <a:avLst/>
          </a:prstGeom>
        </p:spPr>
      </p:pic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537929D-5D8F-7D97-1992-6937F8D1AB18}"/>
              </a:ext>
            </a:extLst>
          </p:cNvPr>
          <p:cNvSpPr txBox="1">
            <a:spLocks/>
          </p:cNvSpPr>
          <p:nvPr/>
        </p:nvSpPr>
        <p:spPr>
          <a:xfrm>
            <a:off x="8967116" y="1324406"/>
            <a:ext cx="3377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latin typeface="Aptos" panose="020B0004020202020204" pitchFamily="34" charset="0"/>
              </a:rPr>
              <a:t>Daou</a:t>
            </a:r>
            <a:r>
              <a:rPr lang="en-US" sz="1400" b="1" dirty="0">
                <a:latin typeface="Aptos" panose="020B0004020202020204" pitchFamily="34" charset="0"/>
              </a:rPr>
              <a:t> et al. Nat. Phys. 2009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E6228153-87B7-44E3-203D-AC3C0306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92" y="1577911"/>
            <a:ext cx="5142975" cy="370217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5631F75-E55A-C1A6-517A-63BF4DB4C698}"/>
              </a:ext>
            </a:extLst>
          </p:cNvPr>
          <p:cNvCxnSpPr>
            <a:cxnSpLocks/>
          </p:cNvCxnSpPr>
          <p:nvPr/>
        </p:nvCxnSpPr>
        <p:spPr>
          <a:xfrm flipH="1">
            <a:off x="7406640" y="2851785"/>
            <a:ext cx="2438400" cy="132905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700172D-7622-7A3A-9BC4-141F2C8E2546}"/>
              </a:ext>
            </a:extLst>
          </p:cNvPr>
          <p:cNvCxnSpPr>
            <a:cxnSpLocks/>
          </p:cNvCxnSpPr>
          <p:nvPr/>
        </p:nvCxnSpPr>
        <p:spPr>
          <a:xfrm>
            <a:off x="7703820" y="4619611"/>
            <a:ext cx="0" cy="6604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00EB1695-12D9-8A66-3859-92882E22BC6A}"/>
              </a:ext>
            </a:extLst>
          </p:cNvPr>
          <p:cNvSpPr txBox="1"/>
          <p:nvPr/>
        </p:nvSpPr>
        <p:spPr>
          <a:xfrm>
            <a:off x="6702461" y="5254230"/>
            <a:ext cx="192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DE143D"/>
                </a:solidFill>
              </a:rPr>
              <a:t>Superconductivity</a:t>
            </a:r>
            <a:endParaRPr lang="en-GB" sz="1600" dirty="0">
              <a:solidFill>
                <a:srgbClr val="DE14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8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1C15D46-33EA-3E59-6D2D-AE1DDD6BC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40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E94798-1A7E-B8D8-03DE-D2EAA88939E7}"/>
                  </a:ext>
                </a:extLst>
              </p:cNvPr>
              <p:cNvSpPr txBox="1"/>
              <p:nvPr/>
            </p:nvSpPr>
            <p:spPr>
              <a:xfrm>
                <a:off x="777240" y="490194"/>
                <a:ext cx="1027097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>
                    <a:solidFill>
                      <a:srgbClr val="9900CC"/>
                    </a:solidFill>
                  </a:rPr>
                  <a:t>Just </a:t>
                </a:r>
                <a:r>
                  <a:rPr lang="es-ES" sz="3200" b="1" dirty="0" err="1">
                    <a:solidFill>
                      <a:srgbClr val="9900CC"/>
                    </a:solidFill>
                  </a:rPr>
                  <a:t>above</a:t>
                </a:r>
                <a:r>
                  <a:rPr lang="es-ES" sz="3200" b="1" dirty="0">
                    <a:solidFill>
                      <a:srgbClr val="9900CC"/>
                    </a:solidFill>
                  </a:rPr>
                  <a:t> AFM </a:t>
                </a:r>
                <a:r>
                  <a:rPr lang="es-ES" sz="3200" b="1" dirty="0" err="1">
                    <a:solidFill>
                      <a:srgbClr val="9900CC"/>
                    </a:solidFill>
                  </a:rPr>
                  <a:t>transition</a:t>
                </a:r>
                <a:r>
                  <a:rPr lang="es-ES" sz="3200" b="1" dirty="0"/>
                  <a:t> </a:t>
                </a:r>
                <a:r>
                  <a:rPr lang="es-ES" sz="3200" b="1" dirty="0">
                    <a:solidFill>
                      <a:schemeClr val="tx1"/>
                    </a:solidFill>
                  </a:rPr>
                  <a:t>: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Barely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any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change</a:t>
                </a:r>
                <a:r>
                  <a:rPr lang="es-ES" sz="3200" dirty="0">
                    <a:solidFill>
                      <a:schemeClr val="tx1"/>
                    </a:solidFill>
                  </a:rPr>
                  <a:t> in PdCoO</a:t>
                </a:r>
                <a:r>
                  <a:rPr lang="es-ES" sz="3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s-ES" sz="3200" dirty="0">
                    <a:solidFill>
                      <a:schemeClr val="tx1"/>
                    </a:solidFill>
                  </a:rPr>
                  <a:t>, </a:t>
                </a:r>
                <a:r>
                  <a:rPr lang="es-ES" sz="3200" dirty="0" err="1">
                    <a:solidFill>
                      <a:schemeClr val="tx1"/>
                    </a:solidFill>
                  </a:rPr>
                  <a:t>but</a:t>
                </a:r>
                <a:r>
                  <a:rPr lang="es-E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3200" dirty="0">
                    <a:solidFill>
                      <a:schemeClr val="tx1"/>
                    </a:solidFill>
                  </a:rPr>
                  <a:t> quickly rises and smears oscillations in PdCrO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2</a:t>
                </a:r>
                <a:endParaRPr lang="en-GB" sz="3200" baseline="-25000" dirty="0">
                  <a:solidFill>
                    <a:srgbClr val="02426B"/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AE94798-1A7E-B8D8-03DE-D2EAA889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490194"/>
                <a:ext cx="10270974" cy="1077218"/>
              </a:xfrm>
              <a:prstGeom prst="rect">
                <a:avLst/>
              </a:prstGeom>
              <a:blipFill>
                <a:blip r:embed="rId2"/>
                <a:stretch>
                  <a:fillRect l="-1544" t="-7345" b="-180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F942F53A-909A-8B80-B08C-7320BB92A80E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481A370E-23BE-2F1F-981F-356EA280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2274704"/>
            <a:ext cx="11852635" cy="4194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D1E76F-D9DB-7634-64B0-89305485D6EE}"/>
                  </a:ext>
                </a:extLst>
              </p:cNvPr>
              <p:cNvSpPr txBox="1"/>
              <p:nvPr/>
            </p:nvSpPr>
            <p:spPr>
              <a:xfrm>
                <a:off x="7016505" y="4873902"/>
                <a:ext cx="247921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D1E76F-D9DB-7634-64B0-89305485D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505" y="4873902"/>
                <a:ext cx="247921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8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1C15D46-33EA-3E59-6D2D-AE1DDD6BC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41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E94798-1A7E-B8D8-03DE-D2EAA88939E7}"/>
              </a:ext>
            </a:extLst>
          </p:cNvPr>
          <p:cNvSpPr txBox="1"/>
          <p:nvPr/>
        </p:nvSpPr>
        <p:spPr>
          <a:xfrm>
            <a:off x="777240" y="490194"/>
            <a:ext cx="10270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C00000"/>
                </a:solidFill>
              </a:rPr>
              <a:t>High </a:t>
            </a:r>
            <a:r>
              <a:rPr lang="es-ES" sz="3200" b="1" dirty="0" err="1">
                <a:solidFill>
                  <a:srgbClr val="C00000"/>
                </a:solidFill>
              </a:rPr>
              <a:t>Temperature</a:t>
            </a:r>
            <a:r>
              <a:rPr lang="es-ES" sz="3200" b="1" dirty="0"/>
              <a:t>: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dirty="0"/>
              <a:t>In PdCrO</a:t>
            </a:r>
            <a:r>
              <a:rPr lang="es-ES" sz="3200" baseline="-25000" dirty="0"/>
              <a:t>2</a:t>
            </a:r>
            <a:r>
              <a:rPr lang="es-ES" sz="3200" dirty="0"/>
              <a:t> </a:t>
            </a:r>
            <a:r>
              <a:rPr lang="es-ES" sz="3200" dirty="0" err="1"/>
              <a:t>all</a:t>
            </a:r>
            <a:r>
              <a:rPr lang="es-ES" sz="3200" dirty="0"/>
              <a:t> </a:t>
            </a:r>
            <a:r>
              <a:rPr lang="es-ES" sz="3200" dirty="0" err="1"/>
              <a:t>features</a:t>
            </a:r>
            <a:r>
              <a:rPr lang="es-ES" sz="3200" dirty="0"/>
              <a:t> </a:t>
            </a:r>
            <a:r>
              <a:rPr lang="es-ES" sz="3200" dirty="0" err="1"/>
              <a:t>have</a:t>
            </a:r>
            <a:r>
              <a:rPr lang="es-ES" sz="3200" dirty="0"/>
              <a:t> </a:t>
            </a:r>
            <a:r>
              <a:rPr lang="es-ES" sz="3200" dirty="0" err="1"/>
              <a:t>dissappeared</a:t>
            </a:r>
            <a:r>
              <a:rPr lang="es-ES" sz="3200" dirty="0"/>
              <a:t>, PdCoO</a:t>
            </a:r>
            <a:r>
              <a:rPr lang="es-ES" sz="3200" baseline="-25000" dirty="0"/>
              <a:t>2</a:t>
            </a:r>
            <a:r>
              <a:rPr lang="es-ES" sz="3200" dirty="0"/>
              <a:t> </a:t>
            </a:r>
            <a:r>
              <a:rPr lang="es-ES" sz="3200" dirty="0" err="1"/>
              <a:t>starts</a:t>
            </a:r>
            <a:r>
              <a:rPr lang="es-ES" sz="3200" dirty="0"/>
              <a:t> </a:t>
            </a:r>
            <a:r>
              <a:rPr lang="es-ES" sz="3200" dirty="0" err="1"/>
              <a:t>resembling</a:t>
            </a:r>
            <a:r>
              <a:rPr lang="es-ES" sz="3200" dirty="0"/>
              <a:t> the </a:t>
            </a:r>
            <a:r>
              <a:rPr lang="es-ES" sz="3200" dirty="0" err="1"/>
              <a:t>previous</a:t>
            </a:r>
            <a:r>
              <a:rPr lang="es-ES" sz="3200" dirty="0"/>
              <a:t> PdCrO</a:t>
            </a:r>
            <a:r>
              <a:rPr lang="es-ES" sz="3200" baseline="-25000" dirty="0"/>
              <a:t>2</a:t>
            </a:r>
            <a:r>
              <a:rPr lang="es-ES" sz="3200" dirty="0"/>
              <a:t> data </a:t>
            </a:r>
            <a:endParaRPr lang="en-GB" sz="3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942F53A-909A-8B80-B08C-7320BB92A80E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Imagen que contiene Pizarra&#10;&#10;Descripción generada automáticamente">
            <a:extLst>
              <a:ext uri="{FF2B5EF4-FFF2-40B4-BE49-F238E27FC236}">
                <a16:creationId xmlns:a16="http://schemas.microsoft.com/office/drawing/2014/main" id="{4B05F766-6BAA-CD09-C193-144304EB9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3" y="2288901"/>
            <a:ext cx="11701806" cy="41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1C15D46-33EA-3E59-6D2D-AE1DDD6BC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42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E94798-1A7E-B8D8-03DE-D2EAA88939E7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2426B"/>
                </a:solidFill>
              </a:rPr>
              <a:t>Outlook: </a:t>
            </a:r>
            <a:r>
              <a:rPr lang="es-ES" sz="3200" dirty="0" err="1">
                <a:solidFill>
                  <a:srgbClr val="02426B"/>
                </a:solidFill>
              </a:rPr>
              <a:t>Transport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simulations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endParaRPr lang="en-GB" sz="3200" dirty="0">
              <a:solidFill>
                <a:srgbClr val="02426B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942F53A-909A-8B80-B08C-7320BB92A80E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n 8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4863B639-58E0-5DC6-6BC1-7B0ECAF4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37" y="1440654"/>
            <a:ext cx="5755146" cy="44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1C15D46-33EA-3E59-6D2D-AE1DDD6BC0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43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E94798-1A7E-B8D8-03DE-D2EAA88939E7}"/>
              </a:ext>
            </a:extLst>
          </p:cNvPr>
          <p:cNvSpPr txBox="1"/>
          <p:nvPr/>
        </p:nvSpPr>
        <p:spPr>
          <a:xfrm>
            <a:off x="777240" y="490194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2426B"/>
                </a:solidFill>
              </a:rPr>
              <a:t>Outlook: </a:t>
            </a:r>
            <a:r>
              <a:rPr lang="es-ES" sz="3200" dirty="0" err="1">
                <a:solidFill>
                  <a:srgbClr val="02426B"/>
                </a:solidFill>
              </a:rPr>
              <a:t>Transport</a:t>
            </a:r>
            <a:r>
              <a:rPr lang="es-ES" sz="3200" dirty="0">
                <a:solidFill>
                  <a:srgbClr val="02426B"/>
                </a:solidFill>
              </a:rPr>
              <a:t> </a:t>
            </a:r>
            <a:r>
              <a:rPr lang="es-ES" sz="3200" dirty="0" err="1">
                <a:solidFill>
                  <a:srgbClr val="02426B"/>
                </a:solidFill>
              </a:rPr>
              <a:t>simulations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endParaRPr lang="en-GB" sz="3200" dirty="0">
              <a:solidFill>
                <a:srgbClr val="02426B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942F53A-909A-8B80-B08C-7320BB92A80E}"/>
              </a:ext>
            </a:extLst>
          </p:cNvPr>
          <p:cNvSpPr/>
          <p:nvPr/>
        </p:nvSpPr>
        <p:spPr>
          <a:xfrm>
            <a:off x="-99336" y="6601283"/>
            <a:ext cx="13072151" cy="365125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93C7CDE9-CE7A-9F54-4F66-BF9A9FBA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80" y="1991904"/>
            <a:ext cx="8951039" cy="37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0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E24DEB5A-85D9-68E9-86DF-3059A271EE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44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199874-58E3-CE13-36A1-8C4E37FAFED3}"/>
              </a:ext>
            </a:extLst>
          </p:cNvPr>
          <p:cNvSpPr txBox="1"/>
          <p:nvPr/>
        </p:nvSpPr>
        <p:spPr>
          <a:xfrm>
            <a:off x="960512" y="179342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02426B"/>
                </a:solidFill>
              </a:rPr>
              <a:t>Conclusion</a:t>
            </a:r>
            <a:endParaRPr lang="en-GB" sz="3200" b="1" dirty="0">
              <a:solidFill>
                <a:srgbClr val="02426B"/>
              </a:solidFill>
            </a:endParaRPr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1DA39F7F-6027-CEA8-5A33-8AA7A47E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8"/>
          <a:stretch/>
        </p:blipFill>
        <p:spPr>
          <a:xfrm>
            <a:off x="461817" y="893374"/>
            <a:ext cx="7509231" cy="5479824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73F8D8C9-3B32-51EA-3F40-41A968E8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-1190" r="82997" b="93629"/>
          <a:stretch/>
        </p:blipFill>
        <p:spPr>
          <a:xfrm>
            <a:off x="3647439" y="865715"/>
            <a:ext cx="1432560" cy="414308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0334C5AA-C906-2D70-A759-0645935D4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48336" r="83751" b="44922"/>
          <a:stretch/>
        </p:blipFill>
        <p:spPr>
          <a:xfrm>
            <a:off x="3744881" y="3554139"/>
            <a:ext cx="1293092" cy="369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DFCFA6D-01CE-B4F9-3E7F-2E21433BA5BA}"/>
                  </a:ext>
                </a:extLst>
              </p:cNvPr>
              <p:cNvSpPr txBox="1"/>
              <p:nvPr/>
            </p:nvSpPr>
            <p:spPr>
              <a:xfrm>
                <a:off x="8044938" y="1723369"/>
                <a:ext cx="4054697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b="0" dirty="0">
                    <a:latin typeface="Aptos" panose="020B0004020202020204" pitchFamily="34" charset="0"/>
                  </a:rPr>
                  <a:t>PdCrO</a:t>
                </a:r>
                <a:r>
                  <a:rPr lang="es-ES" sz="2000" b="0" baseline="-25000" dirty="0">
                    <a:latin typeface="Aptos" panose="020B0004020202020204" pitchFamily="34" charset="0"/>
                  </a:rPr>
                  <a:t>2</a:t>
                </a:r>
                <a:r>
                  <a:rPr lang="es-ES" sz="2000" b="0" dirty="0">
                    <a:latin typeface="Aptos" panose="020B000402020202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becomes very large in the region of AFM fluctuations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consistent with Planckian scattering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DFCFA6D-01CE-B4F9-3E7F-2E21433BA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38" y="1723369"/>
                <a:ext cx="4054697" cy="1908215"/>
              </a:xfrm>
              <a:prstGeom prst="rect">
                <a:avLst/>
              </a:prstGeom>
              <a:blipFill>
                <a:blip r:embed="rId3"/>
                <a:stretch>
                  <a:fillRect l="-1353" t="-1597" r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D411EE-4737-9163-06AE-13CD51319C8C}"/>
                  </a:ext>
                </a:extLst>
              </p:cNvPr>
              <p:cNvSpPr txBox="1"/>
              <p:nvPr/>
            </p:nvSpPr>
            <p:spPr>
              <a:xfrm>
                <a:off x="8044938" y="4112912"/>
                <a:ext cx="4054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b="0" dirty="0">
                    <a:latin typeface="Aptos" panose="020B0004020202020204" pitchFamily="34" charset="0"/>
                  </a:rPr>
                  <a:t>PdCoO</a:t>
                </a:r>
                <a:r>
                  <a:rPr lang="es-ES" sz="2000" b="0" baseline="-25000" dirty="0">
                    <a:latin typeface="Aptos" panose="020B0004020202020204" pitchFamily="34" charset="0"/>
                  </a:rPr>
                  <a:t>2</a:t>
                </a:r>
                <a:r>
                  <a:rPr lang="es-ES" sz="2000" b="0" dirty="0">
                    <a:latin typeface="Aptos" panose="020B000402020202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almost constant until 80K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Resemblance with PdCrO2 at high T : Fermi surface is equal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D411EE-4737-9163-06AE-13CD5131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38" y="4112912"/>
                <a:ext cx="4054697" cy="1569660"/>
              </a:xfrm>
              <a:prstGeom prst="rect">
                <a:avLst/>
              </a:prstGeom>
              <a:blipFill>
                <a:blip r:embed="rId4"/>
                <a:stretch>
                  <a:fillRect l="-1353" t="-1946" b="-5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>
            <a:extLst>
              <a:ext uri="{FF2B5EF4-FFF2-40B4-BE49-F238E27FC236}">
                <a16:creationId xmlns:a16="http://schemas.microsoft.com/office/drawing/2014/main" id="{EE1D3D09-05C5-C19A-1FE5-1766FBC0668F}"/>
              </a:ext>
            </a:extLst>
          </p:cNvPr>
          <p:cNvSpPr/>
          <p:nvPr/>
        </p:nvSpPr>
        <p:spPr>
          <a:xfrm>
            <a:off x="304800" y="865715"/>
            <a:ext cx="777240" cy="288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A0CD661-E99C-2669-B088-D032AEC71735}"/>
              </a:ext>
            </a:extLst>
          </p:cNvPr>
          <p:cNvSpPr/>
          <p:nvPr/>
        </p:nvSpPr>
        <p:spPr>
          <a:xfrm>
            <a:off x="461817" y="1043709"/>
            <a:ext cx="175492" cy="278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1F1F865-3857-B69F-0F53-9227FBEDE76A}"/>
              </a:ext>
            </a:extLst>
          </p:cNvPr>
          <p:cNvSpPr/>
          <p:nvPr/>
        </p:nvSpPr>
        <p:spPr>
          <a:xfrm>
            <a:off x="203199" y="5964626"/>
            <a:ext cx="434109" cy="298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F7A9AE-4642-49CF-BC98-1234F30BD967}"/>
                  </a:ext>
                </a:extLst>
              </p:cNvPr>
              <p:cNvSpPr txBox="1"/>
              <p:nvPr/>
            </p:nvSpPr>
            <p:spPr>
              <a:xfrm>
                <a:off x="-1" y="5712839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𝑁𝑒𝑒𝑙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F7A9AE-4642-49CF-BC98-1234F30B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712839"/>
                <a:ext cx="734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39A3EE25-C1B1-FC85-F89B-C946031D5068}"/>
              </a:ext>
            </a:extLst>
          </p:cNvPr>
          <p:cNvSpPr/>
          <p:nvPr/>
        </p:nvSpPr>
        <p:spPr>
          <a:xfrm>
            <a:off x="-1" y="6502456"/>
            <a:ext cx="12192001" cy="365125"/>
          </a:xfrm>
          <a:prstGeom prst="rect">
            <a:avLst/>
          </a:prstGeom>
          <a:gradFill flip="none" rotWithShape="1">
            <a:gsLst>
              <a:gs pos="53853">
                <a:srgbClr val="F58FF7"/>
              </a:gs>
              <a:gs pos="32000">
                <a:srgbClr val="B951FF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rgbClr val="02426A"/>
              </a:gs>
              <a:gs pos="73000">
                <a:srgbClr val="B9538D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FEE639C-7E2A-990D-DC23-F5E56183E684}"/>
              </a:ext>
            </a:extLst>
          </p:cNvPr>
          <p:cNvCxnSpPr>
            <a:cxnSpLocks/>
          </p:cNvCxnSpPr>
          <p:nvPr/>
        </p:nvCxnSpPr>
        <p:spPr>
          <a:xfrm>
            <a:off x="304800" y="6096000"/>
            <a:ext cx="0" cy="77158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4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1B8F8C-0C81-96C1-0D06-86DA842ABE0B}"/>
              </a:ext>
            </a:extLst>
          </p:cNvPr>
          <p:cNvSpPr/>
          <p:nvPr/>
        </p:nvSpPr>
        <p:spPr>
          <a:xfrm>
            <a:off x="-1" y="6502456"/>
            <a:ext cx="12192001" cy="365125"/>
          </a:xfrm>
          <a:prstGeom prst="rect">
            <a:avLst/>
          </a:prstGeom>
          <a:gradFill flip="none" rotWithShape="1">
            <a:gsLst>
              <a:gs pos="53853">
                <a:srgbClr val="F58FF7"/>
              </a:gs>
              <a:gs pos="32000">
                <a:srgbClr val="B951FF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rgbClr val="02426A"/>
              </a:gs>
              <a:gs pos="73000">
                <a:srgbClr val="B9538D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E24DEB5A-85D9-68E9-86DF-3059A271EE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C53E8A5-BC07-414D-91FC-5F6E0BB1A794}" type="slidenum">
              <a:rPr lang="en-US" sz="2200" smtClean="0">
                <a:solidFill>
                  <a:srgbClr val="44546A"/>
                </a:solidFill>
                <a:latin typeface="Calibri" panose="020F0502020204030204"/>
              </a:rPr>
              <a:pPr>
                <a:spcAft>
                  <a:spcPts val="600"/>
                </a:spcAft>
              </a:pPr>
              <a:t>45</a:t>
            </a:fld>
            <a:endParaRPr lang="en-US" sz="2200" dirty="0">
              <a:solidFill>
                <a:srgbClr val="44546A"/>
              </a:solidFill>
              <a:latin typeface="Calibri" panose="020F0502020204030204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199874-58E3-CE13-36A1-8C4E37FAFED3}"/>
              </a:ext>
            </a:extLst>
          </p:cNvPr>
          <p:cNvSpPr txBox="1"/>
          <p:nvPr/>
        </p:nvSpPr>
        <p:spPr>
          <a:xfrm>
            <a:off x="960512" y="170106"/>
            <a:ext cx="1027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02426B"/>
                </a:solidFill>
              </a:rPr>
              <a:t>Thank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b="1" dirty="0" err="1">
                <a:solidFill>
                  <a:srgbClr val="02426B"/>
                </a:solidFill>
              </a:rPr>
              <a:t>you</a:t>
            </a:r>
            <a:r>
              <a:rPr lang="es-ES" sz="3200" b="1" dirty="0">
                <a:solidFill>
                  <a:srgbClr val="02426B"/>
                </a:solidFill>
              </a:rPr>
              <a:t>!</a:t>
            </a:r>
            <a:endParaRPr lang="en-GB" sz="3200" b="1" dirty="0">
              <a:solidFill>
                <a:srgbClr val="02426B"/>
              </a:solidFill>
            </a:endParaRPr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1DA39F7F-6027-CEA8-5A33-8AA7A47E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8"/>
          <a:stretch/>
        </p:blipFill>
        <p:spPr>
          <a:xfrm>
            <a:off x="461817" y="893374"/>
            <a:ext cx="7509231" cy="5479824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73F8D8C9-3B32-51EA-3F40-41A968E8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-1190" r="82997" b="93629"/>
          <a:stretch/>
        </p:blipFill>
        <p:spPr>
          <a:xfrm>
            <a:off x="3647439" y="865715"/>
            <a:ext cx="1432560" cy="414308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0334C5AA-C906-2D70-A759-0645935D4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48336" r="83751" b="44922"/>
          <a:stretch/>
        </p:blipFill>
        <p:spPr>
          <a:xfrm>
            <a:off x="3744881" y="3554139"/>
            <a:ext cx="1293092" cy="369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DFCFA6D-01CE-B4F9-3E7F-2E21433BA5BA}"/>
                  </a:ext>
                </a:extLst>
              </p:cNvPr>
              <p:cNvSpPr txBox="1"/>
              <p:nvPr/>
            </p:nvSpPr>
            <p:spPr>
              <a:xfrm>
                <a:off x="8044938" y="1723369"/>
                <a:ext cx="4054697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b="0" dirty="0">
                    <a:latin typeface="Aptos" panose="020B0004020202020204" pitchFamily="34" charset="0"/>
                  </a:rPr>
                  <a:t>PdCrO</a:t>
                </a:r>
                <a:r>
                  <a:rPr lang="es-ES" sz="2000" b="0" baseline="-25000" dirty="0">
                    <a:latin typeface="Aptos" panose="020B0004020202020204" pitchFamily="34" charset="0"/>
                  </a:rPr>
                  <a:t>2</a:t>
                </a:r>
                <a:r>
                  <a:rPr lang="es-ES" sz="2000" b="0" dirty="0">
                    <a:latin typeface="Aptos" panose="020B000402020202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becomes very large in the region of AFM fluctuations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consistent with Planckian scattering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DFCFA6D-01CE-B4F9-3E7F-2E21433BA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38" y="1723369"/>
                <a:ext cx="4054697" cy="1908215"/>
              </a:xfrm>
              <a:prstGeom prst="rect">
                <a:avLst/>
              </a:prstGeom>
              <a:blipFill>
                <a:blip r:embed="rId3"/>
                <a:stretch>
                  <a:fillRect l="-1353" t="-1597" r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D411EE-4737-9163-06AE-13CD51319C8C}"/>
                  </a:ext>
                </a:extLst>
              </p:cNvPr>
              <p:cNvSpPr txBox="1"/>
              <p:nvPr/>
            </p:nvSpPr>
            <p:spPr>
              <a:xfrm>
                <a:off x="8044938" y="4112912"/>
                <a:ext cx="40546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b="0" dirty="0">
                    <a:latin typeface="Aptos" panose="020B0004020202020204" pitchFamily="34" charset="0"/>
                  </a:rPr>
                  <a:t>PdCoO</a:t>
                </a:r>
                <a:r>
                  <a:rPr lang="es-ES" sz="2000" b="0" baseline="-25000" dirty="0">
                    <a:latin typeface="Aptos" panose="020B0004020202020204" pitchFamily="34" charset="0"/>
                  </a:rPr>
                  <a:t>2</a:t>
                </a:r>
                <a:r>
                  <a:rPr lang="es-ES" sz="2000" b="0" dirty="0">
                    <a:latin typeface="Aptos" panose="020B0004020202020204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>
                    <a:latin typeface="Aptos" panose="020B0004020202020204" pitchFamily="34" charset="0"/>
                  </a:rPr>
                  <a:t> almost constant until 80K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Resemblance with PdCrO2 at high T : Fermi surface is equal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ED411EE-4737-9163-06AE-13CD51319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38" y="4112912"/>
                <a:ext cx="4054697" cy="1569660"/>
              </a:xfrm>
              <a:prstGeom prst="rect">
                <a:avLst/>
              </a:prstGeom>
              <a:blipFill>
                <a:blip r:embed="rId4"/>
                <a:stretch>
                  <a:fillRect l="-1353" t="-1946" b="-5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>
            <a:extLst>
              <a:ext uri="{FF2B5EF4-FFF2-40B4-BE49-F238E27FC236}">
                <a16:creationId xmlns:a16="http://schemas.microsoft.com/office/drawing/2014/main" id="{EE1D3D09-05C5-C19A-1FE5-1766FBC0668F}"/>
              </a:ext>
            </a:extLst>
          </p:cNvPr>
          <p:cNvSpPr/>
          <p:nvPr/>
        </p:nvSpPr>
        <p:spPr>
          <a:xfrm>
            <a:off x="304800" y="865715"/>
            <a:ext cx="777240" cy="288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A0CD661-E99C-2669-B088-D032AEC71735}"/>
              </a:ext>
            </a:extLst>
          </p:cNvPr>
          <p:cNvSpPr/>
          <p:nvPr/>
        </p:nvSpPr>
        <p:spPr>
          <a:xfrm>
            <a:off x="461817" y="1043709"/>
            <a:ext cx="175492" cy="2780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1F1F865-3857-B69F-0F53-9227FBEDE76A}"/>
              </a:ext>
            </a:extLst>
          </p:cNvPr>
          <p:cNvSpPr/>
          <p:nvPr/>
        </p:nvSpPr>
        <p:spPr>
          <a:xfrm>
            <a:off x="203199" y="5964626"/>
            <a:ext cx="434109" cy="298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FEE639C-7E2A-990D-DC23-F5E56183E684}"/>
              </a:ext>
            </a:extLst>
          </p:cNvPr>
          <p:cNvCxnSpPr>
            <a:cxnSpLocks/>
          </p:cNvCxnSpPr>
          <p:nvPr/>
        </p:nvCxnSpPr>
        <p:spPr>
          <a:xfrm>
            <a:off x="304800" y="6096000"/>
            <a:ext cx="0" cy="77158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F7A9AE-4642-49CF-BC98-1234F30BD967}"/>
                  </a:ext>
                </a:extLst>
              </p:cNvPr>
              <p:cNvSpPr txBox="1"/>
              <p:nvPr/>
            </p:nvSpPr>
            <p:spPr>
              <a:xfrm>
                <a:off x="-1" y="5712839"/>
                <a:ext cx="734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𝑁𝑒𝑒𝑙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AF7A9AE-4642-49CF-BC98-1234F30B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712839"/>
                <a:ext cx="734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50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4CC8C3A-CB24-3D8D-F7E0-A160F63B53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44546A"/>
                </a:solidFill>
                <a:latin typeface="Calibri" panose="020F0502020204030204"/>
              </a:rPr>
              <a:t>S1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A94AA16-907D-403F-3485-7CE28C820EB0}"/>
              </a:ext>
            </a:extLst>
          </p:cNvPr>
          <p:cNvSpPr txBox="1"/>
          <p:nvPr/>
        </p:nvSpPr>
        <p:spPr>
          <a:xfrm>
            <a:off x="777239" y="490194"/>
            <a:ext cx="1074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2426B"/>
                </a:solidFill>
              </a:rPr>
              <a:t>ADMR as probe </a:t>
            </a:r>
            <a:r>
              <a:rPr lang="es-ES" sz="3200" b="1" dirty="0" err="1">
                <a:solidFill>
                  <a:srgbClr val="02426B"/>
                </a:solidFill>
              </a:rPr>
              <a:t>of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b="1" dirty="0" err="1">
                <a:solidFill>
                  <a:srgbClr val="02426B"/>
                </a:solidFill>
              </a:rPr>
              <a:t>magnetic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b="1" dirty="0" err="1">
                <a:solidFill>
                  <a:srgbClr val="02426B"/>
                </a:solidFill>
              </a:rPr>
              <a:t>reconstruction</a:t>
            </a:r>
            <a:r>
              <a:rPr lang="es-ES" sz="3200" b="1" dirty="0">
                <a:solidFill>
                  <a:srgbClr val="02426B"/>
                </a:solidFill>
              </a:rPr>
              <a:t> in PdCrO</a:t>
            </a:r>
            <a:r>
              <a:rPr lang="es-ES" sz="3200" b="1" baseline="-25000" dirty="0">
                <a:solidFill>
                  <a:srgbClr val="02426B"/>
                </a:solidFill>
              </a:rPr>
              <a:t>2</a:t>
            </a:r>
            <a:endParaRPr lang="en-GB" sz="3200" baseline="-25000" dirty="0">
              <a:solidFill>
                <a:srgbClr val="02426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29CB0A-5F61-4259-4A8A-3F55B9E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451" y="1074969"/>
            <a:ext cx="3778706" cy="1874382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BE7CFFD-7981-F2E3-C65F-6A015EF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7"/>
          <a:stretch/>
        </p:blipFill>
        <p:spPr>
          <a:xfrm>
            <a:off x="146115" y="3016577"/>
            <a:ext cx="11899769" cy="37510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162FDA-F30B-A08D-0FC1-4CAE7371F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66" y="1254071"/>
            <a:ext cx="3434720" cy="1762506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774FE318-44F8-5810-E8E9-5BDF4D6045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-1190" r="82997" b="93629"/>
          <a:stretch/>
        </p:blipFill>
        <p:spPr>
          <a:xfrm>
            <a:off x="8851035" y="3244272"/>
            <a:ext cx="1432560" cy="414308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157FCE-F1D7-C81A-B511-906C3E484D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48336" r="83751" b="44922"/>
          <a:stretch/>
        </p:blipFill>
        <p:spPr>
          <a:xfrm>
            <a:off x="2891448" y="3244272"/>
            <a:ext cx="1293092" cy="369456"/>
          </a:xfrm>
          <a:prstGeom prst="rect">
            <a:avLst/>
          </a:prstGeom>
        </p:spPr>
      </p:pic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187D7924-7B31-6405-8E32-9197254D7F74}"/>
              </a:ext>
            </a:extLst>
          </p:cNvPr>
          <p:cNvSpPr txBox="1">
            <a:spLocks/>
          </p:cNvSpPr>
          <p:nvPr/>
        </p:nvSpPr>
        <p:spPr>
          <a:xfrm>
            <a:off x="10440953" y="365760"/>
            <a:ext cx="2362534" cy="550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b="1" dirty="0">
                <a:latin typeface="Aptos" panose="020B0004020202020204" pitchFamily="34" charset="0"/>
              </a:rPr>
              <a:t>Hicks et. al. </a:t>
            </a:r>
          </a:p>
          <a:p>
            <a:pPr algn="l"/>
            <a:r>
              <a:rPr lang="fr-FR" sz="1600" b="1" dirty="0">
                <a:latin typeface="Aptos" panose="020B0004020202020204" pitchFamily="34" charset="0"/>
              </a:rPr>
              <a:t>PRB 92, 014425 </a:t>
            </a:r>
          </a:p>
        </p:txBody>
      </p:sp>
    </p:spTree>
    <p:extLst>
      <p:ext uri="{BB962C8B-B14F-4D97-AF65-F5344CB8AC3E}">
        <p14:creationId xmlns:p14="http://schemas.microsoft.com/office/powerpoint/2010/main" val="23550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99D97-A0E9-8C63-CF71-46FE70C3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47</a:t>
            </a:fld>
            <a:endParaRPr lang="en-GB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4CC8C3A-CB24-3D8D-F7E0-A160F63B53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44546A"/>
                </a:solidFill>
                <a:latin typeface="Calibri" panose="020F0502020204030204"/>
              </a:rPr>
              <a:t>S1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B94EEB-E212-1734-B7F8-FA0E33A7BC0A}"/>
              </a:ext>
            </a:extLst>
          </p:cNvPr>
          <p:cNvSpPr txBox="1"/>
          <p:nvPr/>
        </p:nvSpPr>
        <p:spPr>
          <a:xfrm>
            <a:off x="777239" y="490194"/>
            <a:ext cx="1074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2426B"/>
                </a:solidFill>
              </a:rPr>
              <a:t>Validity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b="1" dirty="0" err="1">
                <a:solidFill>
                  <a:srgbClr val="02426B"/>
                </a:solidFill>
              </a:rPr>
              <a:t>of</a:t>
            </a:r>
            <a:r>
              <a:rPr lang="es-ES" sz="3200" b="1" dirty="0">
                <a:solidFill>
                  <a:srgbClr val="02426B"/>
                </a:solidFill>
              </a:rPr>
              <a:t> the </a:t>
            </a:r>
            <a:r>
              <a:rPr lang="es-ES" sz="3200" b="1" dirty="0" err="1">
                <a:solidFill>
                  <a:srgbClr val="02426B"/>
                </a:solidFill>
              </a:rPr>
              <a:t>semiclassical</a:t>
            </a:r>
            <a:r>
              <a:rPr lang="es-ES" sz="3200" b="1" dirty="0">
                <a:solidFill>
                  <a:srgbClr val="02426B"/>
                </a:solidFill>
              </a:rPr>
              <a:t> </a:t>
            </a:r>
            <a:r>
              <a:rPr lang="es-ES" sz="3200" b="1" dirty="0" err="1">
                <a:solidFill>
                  <a:srgbClr val="02426B"/>
                </a:solidFill>
              </a:rPr>
              <a:t>framework</a:t>
            </a:r>
            <a:r>
              <a:rPr lang="es-ES" sz="3200" b="1" dirty="0">
                <a:solidFill>
                  <a:srgbClr val="02426B"/>
                </a:solidFill>
              </a:rPr>
              <a:t> in Quantum </a:t>
            </a:r>
            <a:r>
              <a:rPr lang="es-ES" sz="3200" b="1" dirty="0" err="1">
                <a:solidFill>
                  <a:srgbClr val="02426B"/>
                </a:solidFill>
              </a:rPr>
              <a:t>Materials</a:t>
            </a:r>
            <a:endParaRPr lang="en-GB" sz="3200" dirty="0">
              <a:solidFill>
                <a:srgbClr val="02426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BD2BF7-B1C4-0A1E-2DD9-B576F3488CC4}"/>
              </a:ext>
            </a:extLst>
          </p:cNvPr>
          <p:cNvSpPr txBox="1"/>
          <p:nvPr/>
        </p:nvSpPr>
        <p:spPr>
          <a:xfrm>
            <a:off x="581891" y="1413164"/>
            <a:ext cx="1102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Aptos" panose="020B0004020202020204" pitchFamily="34" charset="0"/>
                <a:cs typeface="Aparajita" panose="020B0502040204020203" pitchFamily="18" charset="0"/>
              </a:rPr>
              <a:t>Many</a:t>
            </a:r>
            <a:r>
              <a:rPr lang="es-ES" sz="2400" b="1" dirty="0"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s-ES" sz="2400" b="1" dirty="0" err="1">
                <a:latin typeface="Aptos" panose="020B0004020202020204" pitchFamily="34" charset="0"/>
                <a:cs typeface="Aparajita" panose="020B0502040204020203" pitchFamily="18" charset="0"/>
              </a:rPr>
              <a:t>successes</a:t>
            </a:r>
            <a:r>
              <a:rPr lang="es-ES" sz="2400" b="1" dirty="0">
                <a:latin typeface="Aptos" panose="020B0004020202020204" pitchFamily="34" charset="0"/>
                <a:cs typeface="Aparajita" panose="020B0502040204020203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" panose="020B0004020202020204" pitchFamily="34" charset="0"/>
                <a:cs typeface="Aparajita" panose="020B0502040204020203" pitchFamily="18" charset="0"/>
              </a:rPr>
              <a:t>Description</a:t>
            </a:r>
            <a:r>
              <a:rPr lang="es-ES" sz="2400" dirty="0"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s-ES" sz="2400" dirty="0" err="1">
                <a:latin typeface="Aptos" panose="020B0004020202020204" pitchFamily="34" charset="0"/>
                <a:cs typeface="Aparajita" panose="020B0502040204020203" pitchFamily="18" charset="0"/>
              </a:rPr>
              <a:t>of</a:t>
            </a:r>
            <a:r>
              <a:rPr lang="es-ES" sz="2400" dirty="0">
                <a:latin typeface="Aptos" panose="020B0004020202020204" pitchFamily="34" charset="0"/>
                <a:cs typeface="Aparajita" panose="020B0502040204020203" pitchFamily="18" charset="0"/>
              </a:rPr>
              <a:t> ADMR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" panose="020B0004020202020204" pitchFamily="34" charset="0"/>
                <a:cs typeface="Aparajita" panose="020B0502040204020203" pitchFamily="18" charset="0"/>
              </a:rPr>
              <a:t>Description</a:t>
            </a:r>
            <a:r>
              <a:rPr lang="es-ES" sz="2400" dirty="0"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s-ES" sz="2400" dirty="0" err="1">
                <a:latin typeface="Aptos" panose="020B0004020202020204" pitchFamily="34" charset="0"/>
                <a:cs typeface="Aparajita" panose="020B0502040204020203" pitchFamily="18" charset="0"/>
              </a:rPr>
              <a:t>of</a:t>
            </a:r>
            <a:r>
              <a:rPr lang="es-ES" sz="2400" dirty="0">
                <a:latin typeface="Aptos" panose="020B0004020202020204" pitchFamily="34" charset="0"/>
                <a:cs typeface="Aparajita" panose="020B0502040204020203" pitchFamily="18" charset="0"/>
              </a:rPr>
              <a:t> Seebeck </a:t>
            </a:r>
            <a:r>
              <a:rPr lang="es-ES" sz="2400" dirty="0" err="1">
                <a:latin typeface="Aptos" panose="020B0004020202020204" pitchFamily="34" charset="0"/>
                <a:cs typeface="Aparajita" panose="020B0502040204020203" pitchFamily="18" charset="0"/>
              </a:rPr>
              <a:t>coefficient</a:t>
            </a:r>
            <a:r>
              <a:rPr lang="es-ES" sz="2400" dirty="0">
                <a:latin typeface="Aptos" panose="020B0004020202020204" pitchFamily="34" charset="0"/>
                <a:cs typeface="Aparajita" panose="020B0502040204020203" pitchFamily="18" charset="0"/>
              </a:rPr>
              <a:t> in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DA984C-B72D-11B7-C6E4-11A387753267}"/>
              </a:ext>
            </a:extLst>
          </p:cNvPr>
          <p:cNvSpPr txBox="1"/>
          <p:nvPr/>
        </p:nvSpPr>
        <p:spPr>
          <a:xfrm>
            <a:off x="618836" y="4414982"/>
            <a:ext cx="10898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Aptos" panose="020B0004020202020204" pitchFamily="34" charset="0"/>
              </a:rPr>
              <a:t>Some</a:t>
            </a:r>
            <a:r>
              <a:rPr lang="es-ES" sz="2400" b="1" dirty="0">
                <a:latin typeface="Aptos" panose="020B0004020202020204" pitchFamily="34" charset="0"/>
              </a:rPr>
              <a:t> </a:t>
            </a:r>
            <a:r>
              <a:rPr lang="es-ES" sz="2400" b="1" dirty="0" err="1">
                <a:latin typeface="Aptos" panose="020B0004020202020204" pitchFamily="34" charset="0"/>
              </a:rPr>
              <a:t>failures</a:t>
            </a:r>
            <a:r>
              <a:rPr lang="es-ES" sz="2400" b="1" dirty="0">
                <a:latin typeface="Aptos" panose="020B00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" panose="020B0004020202020204" pitchFamily="34" charset="0"/>
              </a:rPr>
              <a:t>Strange</a:t>
            </a:r>
            <a:r>
              <a:rPr lang="es-ES" sz="2400" dirty="0">
                <a:latin typeface="Aptos" panose="020B0004020202020204" pitchFamily="34" charset="0"/>
              </a:rPr>
              <a:t> </a:t>
            </a:r>
            <a:r>
              <a:rPr lang="es-ES" sz="2400" dirty="0" err="1">
                <a:latin typeface="Aptos" panose="020B0004020202020204" pitchFamily="34" charset="0"/>
              </a:rPr>
              <a:t>Metals</a:t>
            </a:r>
            <a:r>
              <a:rPr lang="es-ES" sz="2400" dirty="0">
                <a:latin typeface="Aptos" panose="020B0004020202020204" pitchFamily="34" charset="0"/>
              </a:rPr>
              <a:t> magneto-</a:t>
            </a:r>
            <a:r>
              <a:rPr lang="es-ES" sz="2400" dirty="0" err="1">
                <a:latin typeface="Aptos" panose="020B0004020202020204" pitchFamily="34" charset="0"/>
              </a:rPr>
              <a:t>resistance</a:t>
            </a:r>
            <a:r>
              <a:rPr lang="es-ES" sz="2400" dirty="0">
                <a:latin typeface="Aptos" panose="020B0004020202020204" pitchFamily="34" charset="0"/>
              </a:rPr>
              <a:t> </a:t>
            </a:r>
            <a:r>
              <a:rPr lang="es-ES" sz="2400" dirty="0" err="1">
                <a:latin typeface="Aptos" panose="020B0004020202020204" pitchFamily="34" charset="0"/>
              </a:rPr>
              <a:t>dependence</a:t>
            </a:r>
            <a:r>
              <a:rPr lang="es-ES" sz="2400" dirty="0">
                <a:latin typeface="Aptos" panose="020B0004020202020204" pitchFamily="34" charset="0"/>
              </a:rPr>
              <a:t> (H-linear)</a:t>
            </a:r>
            <a:endParaRPr lang="en-GB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7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99D97-A0E9-8C63-CF71-46FE70C3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48</a:t>
            </a:fld>
            <a:endParaRPr lang="en-GB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4CC8C3A-CB24-3D8D-F7E0-A160F63B53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44546A"/>
                </a:solidFill>
                <a:latin typeface="Calibri" panose="020F0502020204030204"/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221661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199D97-A0E9-8C63-CF71-46FE70C3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E8A5-BC07-414D-91FC-5F6E0BB1A794}" type="slidenum">
              <a:rPr lang="en-GB" smtClean="0"/>
              <a:t>49</a:t>
            </a:fld>
            <a:endParaRPr lang="en-GB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F4CC8C3A-CB24-3D8D-F7E0-A160F63B53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7724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44546A"/>
                </a:solidFill>
                <a:latin typeface="Calibri" panose="020F0502020204030204"/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23922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4D12F7CC-C9D8-6A6F-400C-3C8D93A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latin typeface="Aptos" panose="020B0004020202020204" pitchFamily="34" charset="0"/>
              </a:rPr>
              <a:t>What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does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it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tell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us</a:t>
            </a:r>
            <a:r>
              <a:rPr lang="es-ES" sz="3600" dirty="0">
                <a:latin typeface="Aptos" panose="020B0004020202020204" pitchFamily="34" charset="0"/>
              </a:rPr>
              <a:t>?</a:t>
            </a:r>
            <a:endParaRPr lang="en-GB" sz="3600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/>
              <p:nvPr/>
            </p:nvSpPr>
            <p:spPr>
              <a:xfrm>
                <a:off x="2088186" y="3091060"/>
                <a:ext cx="1919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86" y="3091060"/>
                <a:ext cx="19196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62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4D12F7CC-C9D8-6A6F-400C-3C8D93AD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latin typeface="Aptos" panose="020B0004020202020204" pitchFamily="34" charset="0"/>
              </a:rPr>
              <a:t>Unknown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scattering</a:t>
            </a:r>
            <a:r>
              <a:rPr lang="es-ES" sz="3600" dirty="0">
                <a:latin typeface="Aptos" panose="020B0004020202020204" pitchFamily="34" charset="0"/>
              </a:rPr>
              <a:t> </a:t>
            </a:r>
            <a:r>
              <a:rPr lang="es-ES" sz="3600" dirty="0" err="1">
                <a:latin typeface="Aptos" panose="020B0004020202020204" pitchFamily="34" charset="0"/>
              </a:rPr>
              <a:t>process</a:t>
            </a:r>
            <a:endParaRPr lang="en-GB" sz="3600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9232D36-D16B-4792-9686-800AD43462C8}"/>
                  </a:ext>
                </a:extLst>
              </p:cNvPr>
              <p:cNvSpPr txBox="1"/>
              <p:nvPr/>
            </p:nvSpPr>
            <p:spPr>
              <a:xfrm>
                <a:off x="2088186" y="3091060"/>
                <a:ext cx="1919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9232D36-D16B-4792-9686-800AD4346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86" y="3091060"/>
                <a:ext cx="19196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brir llave 4">
            <a:extLst>
              <a:ext uri="{FF2B5EF4-FFF2-40B4-BE49-F238E27FC236}">
                <a16:creationId xmlns:a16="http://schemas.microsoft.com/office/drawing/2014/main" id="{4F0D86E8-BEAE-2CD1-B45C-3E29FCD1BF24}"/>
              </a:ext>
            </a:extLst>
          </p:cNvPr>
          <p:cNvSpPr/>
          <p:nvPr/>
        </p:nvSpPr>
        <p:spPr>
          <a:xfrm>
            <a:off x="4587879" y="1713881"/>
            <a:ext cx="568960" cy="3541161"/>
          </a:xfrm>
          <a:prstGeom prst="leftBrace">
            <a:avLst>
              <a:gd name="adj1" fmla="val 70833"/>
              <a:gd name="adj2" fmla="val 50000"/>
            </a:avLst>
          </a:prstGeom>
          <a:ln w="31750">
            <a:solidFill>
              <a:srgbClr val="0242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505D97B-C58F-9A88-0E24-B378CAE81D0F}"/>
                  </a:ext>
                </a:extLst>
              </p:cNvPr>
              <p:cNvSpPr txBox="1"/>
              <p:nvPr/>
            </p:nvSpPr>
            <p:spPr>
              <a:xfrm>
                <a:off x="5394960" y="2203233"/>
                <a:ext cx="46532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 err="1">
                    <a:latin typeface="Aptos" panose="020B0004020202020204" pitchFamily="34" charset="0"/>
                  </a:rPr>
                  <a:t>Electrons</a:t>
                </a:r>
                <a:r>
                  <a:rPr lang="es-ES" sz="3200" dirty="0"/>
                  <a:t>: </a:t>
                </a:r>
                <a:r>
                  <a:rPr lang="es-E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s-ES" sz="32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s-ES" sz="3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505D97B-C58F-9A88-0E24-B378CAE8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0" y="2203233"/>
                <a:ext cx="4653280" cy="584775"/>
              </a:xfrm>
              <a:prstGeom prst="rect">
                <a:avLst/>
              </a:prstGeom>
              <a:blipFill>
                <a:blip r:embed="rId3"/>
                <a:stretch>
                  <a:fillRect l="-3277" t="-16667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1E2659F-4497-2C0B-00BA-360BCA23A875}"/>
                  </a:ext>
                </a:extLst>
              </p:cNvPr>
              <p:cNvSpPr txBox="1"/>
              <p:nvPr/>
            </p:nvSpPr>
            <p:spPr>
              <a:xfrm>
                <a:off x="5364480" y="4059833"/>
                <a:ext cx="56184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b="1" dirty="0" err="1"/>
                  <a:t>Phonons</a:t>
                </a:r>
                <a:r>
                  <a:rPr lang="es-ES" sz="3200" b="1" dirty="0"/>
                  <a:t>: </a:t>
                </a:r>
                <a:r>
                  <a:rPr lang="es-ES" sz="3200" dirty="0" err="1"/>
                  <a:t>not</a:t>
                </a:r>
                <a:r>
                  <a:rPr lang="es-ES" sz="2800" dirty="0"/>
                  <a:t> </a:t>
                </a:r>
                <a:r>
                  <a:rPr lang="es-ES" sz="3200" dirty="0" err="1"/>
                  <a:t>present</a:t>
                </a:r>
                <a:r>
                  <a:rPr lang="es-ES" sz="3200" dirty="0"/>
                  <a:t> at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81E2659F-4497-2C0B-00BA-360BCA23A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0" y="4059833"/>
                <a:ext cx="5618480" cy="584775"/>
              </a:xfrm>
              <a:prstGeom prst="rect">
                <a:avLst/>
              </a:prstGeom>
              <a:blipFill>
                <a:blip r:embed="rId4"/>
                <a:stretch>
                  <a:fillRect l="-2711" t="-12500" b="-3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63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/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/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2">
            <a:extLst>
              <a:ext uri="{FF2B5EF4-FFF2-40B4-BE49-F238E27FC236}">
                <a16:creationId xmlns:a16="http://schemas.microsoft.com/office/drawing/2014/main" id="{6B77A3A9-F7D5-EDDB-9E00-16E57D41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Aptos" panose="020B0004020202020204" pitchFamily="34" charset="0"/>
              </a:rPr>
              <a:t>Universality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2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/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45AF865-8070-D7D8-7DC5-ACA5E39E92F8}"/>
                  </a:ext>
                </a:extLst>
              </p:cNvPr>
              <p:cNvSpPr txBox="1"/>
              <p:nvPr/>
            </p:nvSpPr>
            <p:spPr>
              <a:xfrm>
                <a:off x="7185913" y="3362738"/>
                <a:ext cx="4806921" cy="1168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45AF865-8070-D7D8-7DC5-ACA5E39E9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913" y="3362738"/>
                <a:ext cx="4806921" cy="1168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3E63F6AA-7725-C5E8-B51A-BBCB07E32AAA}"/>
              </a:ext>
            </a:extLst>
          </p:cNvPr>
          <p:cNvSpPr/>
          <p:nvPr/>
        </p:nvSpPr>
        <p:spPr>
          <a:xfrm>
            <a:off x="5006088" y="3808819"/>
            <a:ext cx="2844058" cy="310350"/>
          </a:xfrm>
          <a:prstGeom prst="rightArrow">
            <a:avLst/>
          </a:prstGeom>
          <a:solidFill>
            <a:srgbClr val="024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/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2A56A1-2B86-E277-4AAF-048661966BBC}"/>
                  </a:ext>
                </a:extLst>
              </p:cNvPr>
              <p:cNvSpPr txBox="1"/>
              <p:nvPr/>
            </p:nvSpPr>
            <p:spPr>
              <a:xfrm>
                <a:off x="5626093" y="4294010"/>
                <a:ext cx="1505477" cy="82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2A56A1-2B86-E277-4AAF-04866196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93" y="4294010"/>
                <a:ext cx="1505477" cy="822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1DFC205-0E5B-37D0-7300-FF3102D6EBE7}"/>
              </a:ext>
            </a:extLst>
          </p:cNvPr>
          <p:cNvSpPr txBox="1"/>
          <p:nvPr/>
        </p:nvSpPr>
        <p:spPr>
          <a:xfrm>
            <a:off x="6815344" y="545118"/>
            <a:ext cx="476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Universal (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Planckian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)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Scattering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Rate</a:t>
            </a:r>
            <a:endParaRPr lang="en-GB" sz="3200" b="1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AFB9FFC3-CDAE-83F3-3B61-921976F0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Aptos" panose="020B0004020202020204" pitchFamily="34" charset="0"/>
              </a:rPr>
              <a:t>Universality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6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48A164-3723-4399-833C-B546CB0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D17E7E-AAA5-4965-A374-00AB01A5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AF47DC-C64F-737E-F8E8-9B74C26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C53E8A5-BC07-414D-91FC-5F6E0BB1A794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E2FDE4-8ECB-4D0B-B871-D4EE5260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5E445D8-2A23-4F9B-999F-7574202D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97952" y="80097"/>
            <a:ext cx="338328" cy="182880"/>
            <a:chOff x="4089400" y="933450"/>
            <a:chExt cx="338328" cy="341938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83A2A-F2DB-40F6-B257-253095A4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A7E0148-8257-435C-8C80-AF7029FA0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5CB220-8054-4559-8C9A-06EB11D2D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1FFFF00-7846-4DD3-A411-14A5989D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0D07D2-64A3-4187-B8A0-025CC2DE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FD7F12-56BF-40F6-90A7-224F8C6B7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/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7F0D787-9857-273C-B3F0-88AECC64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86" y="1884275"/>
                <a:ext cx="19196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45AF865-8070-D7D8-7DC5-ACA5E39E92F8}"/>
                  </a:ext>
                </a:extLst>
              </p:cNvPr>
              <p:cNvSpPr txBox="1"/>
              <p:nvPr/>
            </p:nvSpPr>
            <p:spPr>
              <a:xfrm>
                <a:off x="7185913" y="3362738"/>
                <a:ext cx="4806921" cy="1168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45AF865-8070-D7D8-7DC5-ACA5E39E9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913" y="3362738"/>
                <a:ext cx="4806921" cy="11687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3E63F6AA-7725-C5E8-B51A-BBCB07E32AAA}"/>
              </a:ext>
            </a:extLst>
          </p:cNvPr>
          <p:cNvSpPr/>
          <p:nvPr/>
        </p:nvSpPr>
        <p:spPr>
          <a:xfrm>
            <a:off x="5006088" y="3808819"/>
            <a:ext cx="2844058" cy="310350"/>
          </a:xfrm>
          <a:prstGeom prst="rightArrow">
            <a:avLst/>
          </a:prstGeom>
          <a:solidFill>
            <a:srgbClr val="0242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/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s-E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s-E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E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034AB0E-6A80-61C9-B7BC-AB277F22B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8" y="3362801"/>
                <a:ext cx="4806921" cy="1168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2A56A1-2B86-E277-4AAF-048661966BBC}"/>
                  </a:ext>
                </a:extLst>
              </p:cNvPr>
              <p:cNvSpPr txBox="1"/>
              <p:nvPr/>
            </p:nvSpPr>
            <p:spPr>
              <a:xfrm>
                <a:off x="5626093" y="4294010"/>
                <a:ext cx="1505477" cy="822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C2A56A1-2B86-E277-4AAF-04866196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93" y="4294010"/>
                <a:ext cx="1505477" cy="822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1DFC205-0E5B-37D0-7300-FF3102D6EBE7}"/>
              </a:ext>
            </a:extLst>
          </p:cNvPr>
          <p:cNvSpPr txBox="1"/>
          <p:nvPr/>
        </p:nvSpPr>
        <p:spPr>
          <a:xfrm>
            <a:off x="6815344" y="545118"/>
            <a:ext cx="4763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Planckian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limit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for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the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Scattering</a:t>
            </a:r>
            <a:r>
              <a:rPr lang="es-ES" sz="3200" b="1" dirty="0">
                <a:solidFill>
                  <a:srgbClr val="02426A"/>
                </a:solidFill>
                <a:latin typeface="Aptos" panose="020B0004020202020204" pitchFamily="34" charset="0"/>
              </a:rPr>
              <a:t> </a:t>
            </a:r>
            <a:r>
              <a:rPr lang="es-ES" sz="3200" b="1" dirty="0" err="1">
                <a:solidFill>
                  <a:srgbClr val="02426A"/>
                </a:solidFill>
                <a:latin typeface="Aptos" panose="020B0004020202020204" pitchFamily="34" charset="0"/>
              </a:rPr>
              <a:t>Rate</a:t>
            </a:r>
            <a:endParaRPr lang="en-GB" sz="3200" b="1" dirty="0">
              <a:solidFill>
                <a:srgbClr val="02426A"/>
              </a:solidFill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77333B-AC94-607C-2864-F57B7B2EB4E1}"/>
              </a:ext>
            </a:extLst>
          </p:cNvPr>
          <p:cNvSpPr txBox="1"/>
          <p:nvPr/>
        </p:nvSpPr>
        <p:spPr>
          <a:xfrm>
            <a:off x="1053355" y="5767511"/>
            <a:ext cx="1074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2426A"/>
                </a:solidFill>
              </a:rPr>
              <a:t>Drude</a:t>
            </a:r>
            <a:r>
              <a:rPr lang="es-ES" sz="3200" b="1" dirty="0">
                <a:solidFill>
                  <a:srgbClr val="02426A"/>
                </a:solidFill>
              </a:rPr>
              <a:t> </a:t>
            </a:r>
            <a:r>
              <a:rPr lang="es-ES" sz="3200" b="1" dirty="0" err="1">
                <a:solidFill>
                  <a:srgbClr val="02426A"/>
                </a:solidFill>
              </a:rPr>
              <a:t>model</a:t>
            </a:r>
            <a:r>
              <a:rPr lang="es-ES" sz="3200" b="1" dirty="0">
                <a:solidFill>
                  <a:srgbClr val="02426A"/>
                </a:solidFill>
              </a:rPr>
              <a:t> in Quantum </a:t>
            </a:r>
            <a:r>
              <a:rPr lang="es-ES" sz="3200" b="1" dirty="0" err="1">
                <a:solidFill>
                  <a:srgbClr val="02426A"/>
                </a:solidFill>
              </a:rPr>
              <a:t>Materials</a:t>
            </a:r>
            <a:r>
              <a:rPr lang="es-ES" sz="3200" b="1" dirty="0">
                <a:solidFill>
                  <a:srgbClr val="02426A"/>
                </a:solidFill>
              </a:rPr>
              <a:t>? </a:t>
            </a:r>
            <a:r>
              <a:rPr lang="es-ES" sz="3200" b="1" dirty="0" err="1">
                <a:solidFill>
                  <a:srgbClr val="02426A"/>
                </a:solidFill>
              </a:rPr>
              <a:t>We</a:t>
            </a:r>
            <a:r>
              <a:rPr lang="es-ES" sz="3200" b="1" dirty="0">
                <a:solidFill>
                  <a:srgbClr val="02426A"/>
                </a:solidFill>
              </a:rPr>
              <a:t> </a:t>
            </a:r>
            <a:r>
              <a:rPr lang="es-ES" sz="3200" b="1" dirty="0" err="1">
                <a:solidFill>
                  <a:srgbClr val="02426A"/>
                </a:solidFill>
              </a:rPr>
              <a:t>want</a:t>
            </a:r>
            <a:r>
              <a:rPr lang="es-ES" sz="3200" b="1" dirty="0">
                <a:solidFill>
                  <a:srgbClr val="02426A"/>
                </a:solidFill>
              </a:rPr>
              <a:t> </a:t>
            </a:r>
            <a:r>
              <a:rPr lang="es-ES" sz="3200" b="1" dirty="0" err="1">
                <a:solidFill>
                  <a:srgbClr val="02426A"/>
                </a:solidFill>
              </a:rPr>
              <a:t>to</a:t>
            </a:r>
            <a:r>
              <a:rPr lang="es-ES" sz="3200" b="1" dirty="0">
                <a:solidFill>
                  <a:srgbClr val="02426A"/>
                </a:solidFill>
              </a:rPr>
              <a:t> do </a:t>
            </a:r>
            <a:r>
              <a:rPr lang="es-ES" sz="3200" b="1" dirty="0" err="1">
                <a:solidFill>
                  <a:srgbClr val="02426A"/>
                </a:solidFill>
              </a:rPr>
              <a:t>better</a:t>
            </a:r>
            <a:endParaRPr lang="en-GB" sz="3200" b="1" dirty="0">
              <a:solidFill>
                <a:srgbClr val="02426A"/>
              </a:solidFill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826E55CB-BEB3-E564-7CE3-12FD28C9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Aptos" panose="020B0004020202020204" pitchFamily="34" charset="0"/>
              </a:rPr>
              <a:t>Universality</a:t>
            </a:r>
            <a:endParaRPr lang="en-GB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4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535042-63BB-4DBA-9950-C06827295D71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Presentación_Final</Template>
  <TotalTime>5059</TotalTime>
  <Words>848</Words>
  <Application>Microsoft Office PowerPoint</Application>
  <PresentationFormat>Panorámica</PresentationFormat>
  <Paragraphs>227</Paragraphs>
  <Slides>49</Slides>
  <Notes>1</Notes>
  <HiddenSlides>3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49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Cambria Math</vt:lpstr>
      <vt:lpstr>Poppins</vt:lpstr>
      <vt:lpstr>Tema de Office</vt:lpstr>
      <vt:lpstr>Terra</vt:lpstr>
      <vt:lpstr>Extracting the Planckian scattering rate of the Strange Metal PdCrO2 from Angular-Dependent Magneto-Resistance Measurements</vt:lpstr>
      <vt:lpstr>Table of Contents</vt:lpstr>
      <vt:lpstr>Presentación de PowerPoint</vt:lpstr>
      <vt:lpstr>Presentación de PowerPoint</vt:lpstr>
      <vt:lpstr>What does it tell us?</vt:lpstr>
      <vt:lpstr>Unknown scattering process</vt:lpstr>
      <vt:lpstr>Universality</vt:lpstr>
      <vt:lpstr>Universality</vt:lpstr>
      <vt:lpstr>Universality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Identical structure, very different resistivity:</vt:lpstr>
      <vt:lpstr>PdCoO2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santana gonzalez</dc:creator>
  <cp:lastModifiedBy>juan santana gonzalez</cp:lastModifiedBy>
  <cp:revision>19</cp:revision>
  <dcterms:created xsi:type="dcterms:W3CDTF">2024-06-26T08:53:30Z</dcterms:created>
  <dcterms:modified xsi:type="dcterms:W3CDTF">2024-07-02T06:37:37Z</dcterms:modified>
</cp:coreProperties>
</file>